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371" r:id="rId2"/>
    <p:sldId id="390" r:id="rId3"/>
    <p:sldId id="391" r:id="rId4"/>
    <p:sldId id="392" r:id="rId5"/>
    <p:sldId id="373" r:id="rId6"/>
    <p:sldId id="374" r:id="rId7"/>
    <p:sldId id="393" r:id="rId8"/>
    <p:sldId id="394" r:id="rId9"/>
    <p:sldId id="395" r:id="rId10"/>
    <p:sldId id="396" r:id="rId11"/>
    <p:sldId id="375" r:id="rId12"/>
    <p:sldId id="397" r:id="rId13"/>
    <p:sldId id="398" r:id="rId14"/>
    <p:sldId id="399" r:id="rId15"/>
    <p:sldId id="400" r:id="rId16"/>
    <p:sldId id="401" r:id="rId17"/>
    <p:sldId id="387" r:id="rId18"/>
    <p:sldId id="405" r:id="rId19"/>
    <p:sldId id="404" r:id="rId20"/>
    <p:sldId id="30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FDB5FF"/>
    <a:srgbClr val="FF6FCF"/>
    <a:srgbClr val="99CCFF"/>
    <a:srgbClr val="FF8000"/>
    <a:srgbClr val="FED1F5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163" autoAdjust="0"/>
    <p:restoredTop sz="78865" autoAdjust="0"/>
  </p:normalViewPr>
  <p:slideViewPr>
    <p:cSldViewPr snapToGrid="0" snapToObjects="1">
      <p:cViewPr varScale="1">
        <p:scale>
          <a:sx n="54" d="100"/>
          <a:sy n="54" d="100"/>
        </p:scale>
        <p:origin x="-821" y="-72"/>
      </p:cViewPr>
      <p:guideLst>
        <p:guide orient="horz" pos="208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EDC06-2409-1242-8A37-D3858A6C55C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E3719C-5FF9-2148-ABA2-B7169486CB6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1EEBAEB-1312-8349-B2CC-5AE7CE9FA1E0}" type="parTrans" cxnId="{5F7A5F83-6D7F-CB41-B475-F82A840C2675}">
      <dgm:prSet/>
      <dgm:spPr/>
      <dgm:t>
        <a:bodyPr/>
        <a:lstStyle/>
        <a:p>
          <a:endParaRPr lang="en-US"/>
        </a:p>
      </dgm:t>
    </dgm:pt>
    <dgm:pt modelId="{2E70C55F-6BDE-6C48-BBC3-60FF956A433F}" type="sibTrans" cxnId="{5F7A5F83-6D7F-CB41-B475-F82A840C2675}">
      <dgm:prSet/>
      <dgm:spPr/>
      <dgm:t>
        <a:bodyPr/>
        <a:lstStyle/>
        <a:p>
          <a:endParaRPr lang="en-US"/>
        </a:p>
      </dgm:t>
    </dgm:pt>
    <dgm:pt modelId="{DA0CF8C9-179E-8A47-8D57-D2781AC422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B4827DB-AF65-FB49-BE38-56C2BE24E8A8}" type="sibTrans" cxnId="{764F4CFF-5A9E-084F-92BD-AF026F7E687D}">
      <dgm:prSet/>
      <dgm:spPr/>
      <dgm:t>
        <a:bodyPr/>
        <a:lstStyle/>
        <a:p>
          <a:endParaRPr lang="en-US"/>
        </a:p>
      </dgm:t>
    </dgm:pt>
    <dgm:pt modelId="{3BBC6D88-81D6-FA4E-BDB4-A21335FA8579}" type="parTrans" cxnId="{764F4CFF-5A9E-084F-92BD-AF026F7E687D}">
      <dgm:prSet/>
      <dgm:spPr/>
      <dgm:t>
        <a:bodyPr/>
        <a:lstStyle/>
        <a:p>
          <a:endParaRPr lang="en-US"/>
        </a:p>
      </dgm:t>
    </dgm:pt>
    <dgm:pt modelId="{DB04D230-BDD2-6A42-9961-132F63A2D7F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66ACF77-EFE9-1C4A-B614-E82C9B1D0F04}" type="sibTrans" cxnId="{D8BB02F8-9A30-444D-8997-B576A6BD3F40}">
      <dgm:prSet/>
      <dgm:spPr/>
      <dgm:t>
        <a:bodyPr/>
        <a:lstStyle/>
        <a:p>
          <a:endParaRPr lang="en-US"/>
        </a:p>
      </dgm:t>
    </dgm:pt>
    <dgm:pt modelId="{2FF57FCD-74C4-9940-A9BC-DE7EB699BE59}" type="parTrans" cxnId="{D8BB02F8-9A30-444D-8997-B576A6BD3F40}">
      <dgm:prSet/>
      <dgm:spPr/>
      <dgm:t>
        <a:bodyPr/>
        <a:lstStyle/>
        <a:p>
          <a:endParaRPr lang="en-US"/>
        </a:p>
      </dgm:t>
    </dgm:pt>
    <dgm:pt modelId="{0D0C0D43-D00E-B14D-92C8-0305DD4F49B1}" type="pres">
      <dgm:prSet presAssocID="{0E9EDC06-2409-1242-8A37-D3858A6C55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204F0-B1A2-3144-AAF1-4448B013F6BF}" type="pres">
      <dgm:prSet presAssocID="{C6E3719C-5FF9-2148-ABA2-B7169486CB6C}" presName="dummy" presStyleCnt="0"/>
      <dgm:spPr/>
      <dgm:t>
        <a:bodyPr/>
        <a:lstStyle/>
        <a:p>
          <a:endParaRPr lang="en-US"/>
        </a:p>
      </dgm:t>
    </dgm:pt>
    <dgm:pt modelId="{4174D4A5-53B0-8D44-BE04-EEE5EB0A579B}" type="pres">
      <dgm:prSet presAssocID="{C6E3719C-5FF9-2148-ABA2-B7169486CB6C}" presName="node" presStyleLbl="revTx" presStyleIdx="0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EE7CF-CA10-3C4A-9A57-B0B6274C0F35}" type="pres">
      <dgm:prSet presAssocID="{2E70C55F-6BDE-6C48-BBC3-60FF956A433F}" presName="sibTrans" presStyleLbl="node1" presStyleIdx="0" presStyleCnt="3" custLinFactNeighborX="14910" custLinFactNeighborY="3976" custRadScaleRad="162200"/>
      <dgm:spPr/>
      <dgm:t>
        <a:bodyPr/>
        <a:lstStyle/>
        <a:p>
          <a:endParaRPr lang="en-US"/>
        </a:p>
      </dgm:t>
    </dgm:pt>
    <dgm:pt modelId="{B5803189-57EB-2C48-8564-11E21DEFC5C1}" type="pres">
      <dgm:prSet presAssocID="{DA0CF8C9-179E-8A47-8D57-D2781AC4224D}" presName="dummy" presStyleCnt="0"/>
      <dgm:spPr/>
      <dgm:t>
        <a:bodyPr/>
        <a:lstStyle/>
        <a:p>
          <a:endParaRPr lang="en-US"/>
        </a:p>
      </dgm:t>
    </dgm:pt>
    <dgm:pt modelId="{EEFC8EF3-07A0-6148-A740-E628E87EBCB6}" type="pres">
      <dgm:prSet presAssocID="{DA0CF8C9-179E-8A47-8D57-D2781AC4224D}" presName="node" presStyleLbl="revTx" presStyleIdx="1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8B22-FAA1-2546-A32D-BD622390DDAB}" type="pres">
      <dgm:prSet presAssocID="{BB4827DB-AF65-FB49-BE38-56C2BE24E8A8}" presName="sibTrans" presStyleLbl="node1" presStyleIdx="1" presStyleCnt="3" custLinFactNeighborX="13916" custLinFactNeighborY="5467"/>
      <dgm:spPr/>
      <dgm:t>
        <a:bodyPr/>
        <a:lstStyle/>
        <a:p>
          <a:endParaRPr lang="en-US"/>
        </a:p>
      </dgm:t>
    </dgm:pt>
    <dgm:pt modelId="{6F9A9340-65E6-7F43-A0E9-D4E805B50859}" type="pres">
      <dgm:prSet presAssocID="{DB04D230-BDD2-6A42-9961-132F63A2D7FF}" presName="dummy" presStyleCnt="0"/>
      <dgm:spPr/>
      <dgm:t>
        <a:bodyPr/>
        <a:lstStyle/>
        <a:p>
          <a:endParaRPr lang="en-US"/>
        </a:p>
      </dgm:t>
    </dgm:pt>
    <dgm:pt modelId="{E85F82A7-5672-2A40-9A2E-F8A0C9290D83}" type="pres">
      <dgm:prSet presAssocID="{DB04D230-BDD2-6A42-9961-132F63A2D7FF}" presName="node" presStyleLbl="revTx" presStyleIdx="2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1F47-0A5C-A04B-A088-8582552542A5}" type="pres">
      <dgm:prSet presAssocID="{D66ACF77-EFE9-1C4A-B614-E82C9B1D0F04}" presName="sibTrans" presStyleLbl="node1" presStyleIdx="2" presStyleCnt="3" custLinFactNeighborX="13419" custLinFactNeighborY="2485" custRadScaleRad="202750"/>
      <dgm:spPr/>
      <dgm:t>
        <a:bodyPr/>
        <a:lstStyle/>
        <a:p>
          <a:endParaRPr lang="en-US"/>
        </a:p>
      </dgm:t>
    </dgm:pt>
  </dgm:ptLst>
  <dgm:cxnLst>
    <dgm:cxn modelId="{06CEA8F1-344F-7340-9333-B5711D9CFCF5}" type="presOf" srcId="{0E9EDC06-2409-1242-8A37-D3858A6C55CD}" destId="{0D0C0D43-D00E-B14D-92C8-0305DD4F49B1}" srcOrd="0" destOrd="0" presId="urn:microsoft.com/office/officeart/2005/8/layout/cycle1"/>
    <dgm:cxn modelId="{764F4CFF-5A9E-084F-92BD-AF026F7E687D}" srcId="{0E9EDC06-2409-1242-8A37-D3858A6C55CD}" destId="{DA0CF8C9-179E-8A47-8D57-D2781AC4224D}" srcOrd="1" destOrd="0" parTransId="{3BBC6D88-81D6-FA4E-BDB4-A21335FA8579}" sibTransId="{BB4827DB-AF65-FB49-BE38-56C2BE24E8A8}"/>
    <dgm:cxn modelId="{F42EA517-A92C-8F4A-B412-15F23887602A}" type="presOf" srcId="{C6E3719C-5FF9-2148-ABA2-B7169486CB6C}" destId="{4174D4A5-53B0-8D44-BE04-EEE5EB0A579B}" srcOrd="0" destOrd="0" presId="urn:microsoft.com/office/officeart/2005/8/layout/cycle1"/>
    <dgm:cxn modelId="{D8BB02F8-9A30-444D-8997-B576A6BD3F40}" srcId="{0E9EDC06-2409-1242-8A37-D3858A6C55CD}" destId="{DB04D230-BDD2-6A42-9961-132F63A2D7FF}" srcOrd="2" destOrd="0" parTransId="{2FF57FCD-74C4-9940-A9BC-DE7EB699BE59}" sibTransId="{D66ACF77-EFE9-1C4A-B614-E82C9B1D0F04}"/>
    <dgm:cxn modelId="{D80F196F-95C1-E44F-B44C-184B4AD07FEA}" type="presOf" srcId="{DA0CF8C9-179E-8A47-8D57-D2781AC4224D}" destId="{EEFC8EF3-07A0-6148-A740-E628E87EBCB6}" srcOrd="0" destOrd="0" presId="urn:microsoft.com/office/officeart/2005/8/layout/cycle1"/>
    <dgm:cxn modelId="{1CB9DB4D-8EF5-D543-9D4A-E2FD4C112C72}" type="presOf" srcId="{BB4827DB-AF65-FB49-BE38-56C2BE24E8A8}" destId="{25198B22-FAA1-2546-A32D-BD622390DDAB}" srcOrd="0" destOrd="0" presId="urn:microsoft.com/office/officeart/2005/8/layout/cycle1"/>
    <dgm:cxn modelId="{0D316A18-BD5D-9C4F-9C54-26F3B8BE6CD3}" type="presOf" srcId="{2E70C55F-6BDE-6C48-BBC3-60FF956A433F}" destId="{EFEEE7CF-CA10-3C4A-9A57-B0B6274C0F35}" srcOrd="0" destOrd="0" presId="urn:microsoft.com/office/officeart/2005/8/layout/cycle1"/>
    <dgm:cxn modelId="{1279D5A9-9459-A14D-AD00-992983B6EAB4}" type="presOf" srcId="{D66ACF77-EFE9-1C4A-B614-E82C9B1D0F04}" destId="{5D8E1F47-0A5C-A04B-A088-8582552542A5}" srcOrd="0" destOrd="0" presId="urn:microsoft.com/office/officeart/2005/8/layout/cycle1"/>
    <dgm:cxn modelId="{5F7A5F83-6D7F-CB41-B475-F82A840C2675}" srcId="{0E9EDC06-2409-1242-8A37-D3858A6C55CD}" destId="{C6E3719C-5FF9-2148-ABA2-B7169486CB6C}" srcOrd="0" destOrd="0" parTransId="{C1EEBAEB-1312-8349-B2CC-5AE7CE9FA1E0}" sibTransId="{2E70C55F-6BDE-6C48-BBC3-60FF956A433F}"/>
    <dgm:cxn modelId="{594A9F79-FDC4-1343-BFE6-A2D5871FDDBB}" type="presOf" srcId="{DB04D230-BDD2-6A42-9961-132F63A2D7FF}" destId="{E85F82A7-5672-2A40-9A2E-F8A0C9290D83}" srcOrd="0" destOrd="0" presId="urn:microsoft.com/office/officeart/2005/8/layout/cycle1"/>
    <dgm:cxn modelId="{CA517B76-6FC6-3140-A8AD-023A899B0BA3}" type="presParOf" srcId="{0D0C0D43-D00E-B14D-92C8-0305DD4F49B1}" destId="{6C6204F0-B1A2-3144-AAF1-4448B013F6BF}" srcOrd="0" destOrd="0" presId="urn:microsoft.com/office/officeart/2005/8/layout/cycle1"/>
    <dgm:cxn modelId="{98CD775F-98F8-EF4C-8AB3-6FD75CB06C8A}" type="presParOf" srcId="{0D0C0D43-D00E-B14D-92C8-0305DD4F49B1}" destId="{4174D4A5-53B0-8D44-BE04-EEE5EB0A579B}" srcOrd="1" destOrd="0" presId="urn:microsoft.com/office/officeart/2005/8/layout/cycle1"/>
    <dgm:cxn modelId="{047649FD-8364-D54E-A956-756EC5A4372D}" type="presParOf" srcId="{0D0C0D43-D00E-B14D-92C8-0305DD4F49B1}" destId="{EFEEE7CF-CA10-3C4A-9A57-B0B6274C0F35}" srcOrd="2" destOrd="0" presId="urn:microsoft.com/office/officeart/2005/8/layout/cycle1"/>
    <dgm:cxn modelId="{F43CCBAA-F731-2D4B-A01C-73BD4A57C0CB}" type="presParOf" srcId="{0D0C0D43-D00E-B14D-92C8-0305DD4F49B1}" destId="{B5803189-57EB-2C48-8564-11E21DEFC5C1}" srcOrd="3" destOrd="0" presId="urn:microsoft.com/office/officeart/2005/8/layout/cycle1"/>
    <dgm:cxn modelId="{ADEA4A38-FA63-9748-80D6-F7ECF214DC68}" type="presParOf" srcId="{0D0C0D43-D00E-B14D-92C8-0305DD4F49B1}" destId="{EEFC8EF3-07A0-6148-A740-E628E87EBCB6}" srcOrd="4" destOrd="0" presId="urn:microsoft.com/office/officeart/2005/8/layout/cycle1"/>
    <dgm:cxn modelId="{0D57D6EB-94BC-6649-94B6-572254382B6A}" type="presParOf" srcId="{0D0C0D43-D00E-B14D-92C8-0305DD4F49B1}" destId="{25198B22-FAA1-2546-A32D-BD622390DDAB}" srcOrd="5" destOrd="0" presId="urn:microsoft.com/office/officeart/2005/8/layout/cycle1"/>
    <dgm:cxn modelId="{FED8249D-682F-8E4B-A3F5-E99C56C2A1E1}" type="presParOf" srcId="{0D0C0D43-D00E-B14D-92C8-0305DD4F49B1}" destId="{6F9A9340-65E6-7F43-A0E9-D4E805B50859}" srcOrd="6" destOrd="0" presId="urn:microsoft.com/office/officeart/2005/8/layout/cycle1"/>
    <dgm:cxn modelId="{D9F21FC2-BC0E-114E-90FF-EDBA35B884F8}" type="presParOf" srcId="{0D0C0D43-D00E-B14D-92C8-0305DD4F49B1}" destId="{E85F82A7-5672-2A40-9A2E-F8A0C9290D83}" srcOrd="7" destOrd="0" presId="urn:microsoft.com/office/officeart/2005/8/layout/cycle1"/>
    <dgm:cxn modelId="{74948FFF-508F-2E4D-B57A-CCB14BE826A7}" type="presParOf" srcId="{0D0C0D43-D00E-B14D-92C8-0305DD4F49B1}" destId="{5D8E1F47-0A5C-A04B-A088-8582552542A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EDC06-2409-1242-8A37-D3858A6C55C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E3719C-5FF9-2148-ABA2-B7169486CB6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1EEBAEB-1312-8349-B2CC-5AE7CE9FA1E0}" type="parTrans" cxnId="{5F7A5F83-6D7F-CB41-B475-F82A840C2675}">
      <dgm:prSet/>
      <dgm:spPr/>
      <dgm:t>
        <a:bodyPr/>
        <a:lstStyle/>
        <a:p>
          <a:endParaRPr lang="en-US"/>
        </a:p>
      </dgm:t>
    </dgm:pt>
    <dgm:pt modelId="{2E70C55F-6BDE-6C48-BBC3-60FF956A433F}" type="sibTrans" cxnId="{5F7A5F83-6D7F-CB41-B475-F82A840C2675}">
      <dgm:prSet/>
      <dgm:spPr/>
      <dgm:t>
        <a:bodyPr/>
        <a:lstStyle/>
        <a:p>
          <a:endParaRPr lang="en-US"/>
        </a:p>
      </dgm:t>
    </dgm:pt>
    <dgm:pt modelId="{DA0CF8C9-179E-8A47-8D57-D2781AC422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B4827DB-AF65-FB49-BE38-56C2BE24E8A8}" type="sibTrans" cxnId="{764F4CFF-5A9E-084F-92BD-AF026F7E687D}">
      <dgm:prSet/>
      <dgm:spPr/>
      <dgm:t>
        <a:bodyPr/>
        <a:lstStyle/>
        <a:p>
          <a:endParaRPr lang="en-US"/>
        </a:p>
      </dgm:t>
    </dgm:pt>
    <dgm:pt modelId="{3BBC6D88-81D6-FA4E-BDB4-A21335FA8579}" type="parTrans" cxnId="{764F4CFF-5A9E-084F-92BD-AF026F7E687D}">
      <dgm:prSet/>
      <dgm:spPr/>
      <dgm:t>
        <a:bodyPr/>
        <a:lstStyle/>
        <a:p>
          <a:endParaRPr lang="en-US"/>
        </a:p>
      </dgm:t>
    </dgm:pt>
    <dgm:pt modelId="{DB04D230-BDD2-6A42-9961-132F63A2D7F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66ACF77-EFE9-1C4A-B614-E82C9B1D0F04}" type="sibTrans" cxnId="{D8BB02F8-9A30-444D-8997-B576A6BD3F40}">
      <dgm:prSet/>
      <dgm:spPr/>
      <dgm:t>
        <a:bodyPr/>
        <a:lstStyle/>
        <a:p>
          <a:endParaRPr lang="en-US"/>
        </a:p>
      </dgm:t>
    </dgm:pt>
    <dgm:pt modelId="{2FF57FCD-74C4-9940-A9BC-DE7EB699BE59}" type="parTrans" cxnId="{D8BB02F8-9A30-444D-8997-B576A6BD3F40}">
      <dgm:prSet/>
      <dgm:spPr/>
      <dgm:t>
        <a:bodyPr/>
        <a:lstStyle/>
        <a:p>
          <a:endParaRPr lang="en-US"/>
        </a:p>
      </dgm:t>
    </dgm:pt>
    <dgm:pt modelId="{0D0C0D43-D00E-B14D-92C8-0305DD4F49B1}" type="pres">
      <dgm:prSet presAssocID="{0E9EDC06-2409-1242-8A37-D3858A6C55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204F0-B1A2-3144-AAF1-4448B013F6BF}" type="pres">
      <dgm:prSet presAssocID="{C6E3719C-5FF9-2148-ABA2-B7169486CB6C}" presName="dummy" presStyleCnt="0"/>
      <dgm:spPr/>
      <dgm:t>
        <a:bodyPr/>
        <a:lstStyle/>
        <a:p>
          <a:endParaRPr lang="en-US"/>
        </a:p>
      </dgm:t>
    </dgm:pt>
    <dgm:pt modelId="{4174D4A5-53B0-8D44-BE04-EEE5EB0A579B}" type="pres">
      <dgm:prSet presAssocID="{C6E3719C-5FF9-2148-ABA2-B7169486CB6C}" presName="node" presStyleLbl="revTx" presStyleIdx="0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EE7CF-CA10-3C4A-9A57-B0B6274C0F35}" type="pres">
      <dgm:prSet presAssocID="{2E70C55F-6BDE-6C48-BBC3-60FF956A433F}" presName="sibTrans" presStyleLbl="node1" presStyleIdx="0" presStyleCnt="3" custLinFactNeighborX="14910" custLinFactNeighborY="3976" custRadScaleRad="162200"/>
      <dgm:spPr/>
      <dgm:t>
        <a:bodyPr/>
        <a:lstStyle/>
        <a:p>
          <a:endParaRPr lang="en-US"/>
        </a:p>
      </dgm:t>
    </dgm:pt>
    <dgm:pt modelId="{B5803189-57EB-2C48-8564-11E21DEFC5C1}" type="pres">
      <dgm:prSet presAssocID="{DA0CF8C9-179E-8A47-8D57-D2781AC4224D}" presName="dummy" presStyleCnt="0"/>
      <dgm:spPr/>
      <dgm:t>
        <a:bodyPr/>
        <a:lstStyle/>
        <a:p>
          <a:endParaRPr lang="en-US"/>
        </a:p>
      </dgm:t>
    </dgm:pt>
    <dgm:pt modelId="{EEFC8EF3-07A0-6148-A740-E628E87EBCB6}" type="pres">
      <dgm:prSet presAssocID="{DA0CF8C9-179E-8A47-8D57-D2781AC4224D}" presName="node" presStyleLbl="revTx" presStyleIdx="1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8B22-FAA1-2546-A32D-BD622390DDAB}" type="pres">
      <dgm:prSet presAssocID="{BB4827DB-AF65-FB49-BE38-56C2BE24E8A8}" presName="sibTrans" presStyleLbl="node1" presStyleIdx="1" presStyleCnt="3" custLinFactNeighborX="13916" custLinFactNeighborY="5467"/>
      <dgm:spPr/>
      <dgm:t>
        <a:bodyPr/>
        <a:lstStyle/>
        <a:p>
          <a:endParaRPr lang="en-US"/>
        </a:p>
      </dgm:t>
    </dgm:pt>
    <dgm:pt modelId="{6F9A9340-65E6-7F43-A0E9-D4E805B50859}" type="pres">
      <dgm:prSet presAssocID="{DB04D230-BDD2-6A42-9961-132F63A2D7FF}" presName="dummy" presStyleCnt="0"/>
      <dgm:spPr/>
      <dgm:t>
        <a:bodyPr/>
        <a:lstStyle/>
        <a:p>
          <a:endParaRPr lang="en-US"/>
        </a:p>
      </dgm:t>
    </dgm:pt>
    <dgm:pt modelId="{E85F82A7-5672-2A40-9A2E-F8A0C9290D83}" type="pres">
      <dgm:prSet presAssocID="{DB04D230-BDD2-6A42-9961-132F63A2D7FF}" presName="node" presStyleLbl="revTx" presStyleIdx="2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1F47-0A5C-A04B-A088-8582552542A5}" type="pres">
      <dgm:prSet presAssocID="{D66ACF77-EFE9-1C4A-B614-E82C9B1D0F04}" presName="sibTrans" presStyleLbl="node1" presStyleIdx="2" presStyleCnt="3" custLinFactNeighborX="13419" custLinFactNeighborY="2485" custRadScaleRad="202750"/>
      <dgm:spPr/>
      <dgm:t>
        <a:bodyPr/>
        <a:lstStyle/>
        <a:p>
          <a:endParaRPr lang="en-US"/>
        </a:p>
      </dgm:t>
    </dgm:pt>
  </dgm:ptLst>
  <dgm:cxnLst>
    <dgm:cxn modelId="{5BC8290B-F6C1-824A-ABF0-3B2100C6CC8F}" type="presOf" srcId="{D66ACF77-EFE9-1C4A-B614-E82C9B1D0F04}" destId="{5D8E1F47-0A5C-A04B-A088-8582552542A5}" srcOrd="0" destOrd="0" presId="urn:microsoft.com/office/officeart/2005/8/layout/cycle1"/>
    <dgm:cxn modelId="{76A600F2-BAF1-3544-8CDA-4B84D95F4CFF}" type="presOf" srcId="{DB04D230-BDD2-6A42-9961-132F63A2D7FF}" destId="{E85F82A7-5672-2A40-9A2E-F8A0C9290D83}" srcOrd="0" destOrd="0" presId="urn:microsoft.com/office/officeart/2005/8/layout/cycle1"/>
    <dgm:cxn modelId="{5F7A5F83-6D7F-CB41-B475-F82A840C2675}" srcId="{0E9EDC06-2409-1242-8A37-D3858A6C55CD}" destId="{C6E3719C-5FF9-2148-ABA2-B7169486CB6C}" srcOrd="0" destOrd="0" parTransId="{C1EEBAEB-1312-8349-B2CC-5AE7CE9FA1E0}" sibTransId="{2E70C55F-6BDE-6C48-BBC3-60FF956A433F}"/>
    <dgm:cxn modelId="{6D5F34E6-1B1C-6F48-B5CE-A970383EC1B2}" type="presOf" srcId="{2E70C55F-6BDE-6C48-BBC3-60FF956A433F}" destId="{EFEEE7CF-CA10-3C4A-9A57-B0B6274C0F35}" srcOrd="0" destOrd="0" presId="urn:microsoft.com/office/officeart/2005/8/layout/cycle1"/>
    <dgm:cxn modelId="{F1FA8CA3-4F88-B54E-837D-68B5DDBDA4AF}" type="presOf" srcId="{C6E3719C-5FF9-2148-ABA2-B7169486CB6C}" destId="{4174D4A5-53B0-8D44-BE04-EEE5EB0A579B}" srcOrd="0" destOrd="0" presId="urn:microsoft.com/office/officeart/2005/8/layout/cycle1"/>
    <dgm:cxn modelId="{302234A7-8068-9E4A-96C1-38404F342D66}" type="presOf" srcId="{0E9EDC06-2409-1242-8A37-D3858A6C55CD}" destId="{0D0C0D43-D00E-B14D-92C8-0305DD4F49B1}" srcOrd="0" destOrd="0" presId="urn:microsoft.com/office/officeart/2005/8/layout/cycle1"/>
    <dgm:cxn modelId="{83A4A2E7-DF83-074C-9CC9-3F14C5C11E93}" type="presOf" srcId="{DA0CF8C9-179E-8A47-8D57-D2781AC4224D}" destId="{EEFC8EF3-07A0-6148-A740-E628E87EBCB6}" srcOrd="0" destOrd="0" presId="urn:microsoft.com/office/officeart/2005/8/layout/cycle1"/>
    <dgm:cxn modelId="{764F4CFF-5A9E-084F-92BD-AF026F7E687D}" srcId="{0E9EDC06-2409-1242-8A37-D3858A6C55CD}" destId="{DA0CF8C9-179E-8A47-8D57-D2781AC4224D}" srcOrd="1" destOrd="0" parTransId="{3BBC6D88-81D6-FA4E-BDB4-A21335FA8579}" sibTransId="{BB4827DB-AF65-FB49-BE38-56C2BE24E8A8}"/>
    <dgm:cxn modelId="{55BA8747-7BA2-C040-ABD8-A20C8AD75062}" type="presOf" srcId="{BB4827DB-AF65-FB49-BE38-56C2BE24E8A8}" destId="{25198B22-FAA1-2546-A32D-BD622390DDAB}" srcOrd="0" destOrd="0" presId="urn:microsoft.com/office/officeart/2005/8/layout/cycle1"/>
    <dgm:cxn modelId="{D8BB02F8-9A30-444D-8997-B576A6BD3F40}" srcId="{0E9EDC06-2409-1242-8A37-D3858A6C55CD}" destId="{DB04D230-BDD2-6A42-9961-132F63A2D7FF}" srcOrd="2" destOrd="0" parTransId="{2FF57FCD-74C4-9940-A9BC-DE7EB699BE59}" sibTransId="{D66ACF77-EFE9-1C4A-B614-E82C9B1D0F04}"/>
    <dgm:cxn modelId="{A6B1B30D-A206-D644-8AFA-24445D54E0DC}" type="presParOf" srcId="{0D0C0D43-D00E-B14D-92C8-0305DD4F49B1}" destId="{6C6204F0-B1A2-3144-AAF1-4448B013F6BF}" srcOrd="0" destOrd="0" presId="urn:microsoft.com/office/officeart/2005/8/layout/cycle1"/>
    <dgm:cxn modelId="{FAD5D906-9B5B-1F49-9948-670CDD6CE130}" type="presParOf" srcId="{0D0C0D43-D00E-B14D-92C8-0305DD4F49B1}" destId="{4174D4A5-53B0-8D44-BE04-EEE5EB0A579B}" srcOrd="1" destOrd="0" presId="urn:microsoft.com/office/officeart/2005/8/layout/cycle1"/>
    <dgm:cxn modelId="{6B11A858-781D-F74A-BDE5-A1C7FEFB7794}" type="presParOf" srcId="{0D0C0D43-D00E-B14D-92C8-0305DD4F49B1}" destId="{EFEEE7CF-CA10-3C4A-9A57-B0B6274C0F35}" srcOrd="2" destOrd="0" presId="urn:microsoft.com/office/officeart/2005/8/layout/cycle1"/>
    <dgm:cxn modelId="{5D12BE74-9F6C-F84C-97BD-0E45C002AA36}" type="presParOf" srcId="{0D0C0D43-D00E-B14D-92C8-0305DD4F49B1}" destId="{B5803189-57EB-2C48-8564-11E21DEFC5C1}" srcOrd="3" destOrd="0" presId="urn:microsoft.com/office/officeart/2005/8/layout/cycle1"/>
    <dgm:cxn modelId="{6566D4D3-0880-7A46-81E7-1D89A07F62FE}" type="presParOf" srcId="{0D0C0D43-D00E-B14D-92C8-0305DD4F49B1}" destId="{EEFC8EF3-07A0-6148-A740-E628E87EBCB6}" srcOrd="4" destOrd="0" presId="urn:microsoft.com/office/officeart/2005/8/layout/cycle1"/>
    <dgm:cxn modelId="{6C93498D-34EB-3C4B-B937-6D943914A320}" type="presParOf" srcId="{0D0C0D43-D00E-B14D-92C8-0305DD4F49B1}" destId="{25198B22-FAA1-2546-A32D-BD622390DDAB}" srcOrd="5" destOrd="0" presId="urn:microsoft.com/office/officeart/2005/8/layout/cycle1"/>
    <dgm:cxn modelId="{648DEE5C-1E97-4D46-B420-4B4207237DF7}" type="presParOf" srcId="{0D0C0D43-D00E-B14D-92C8-0305DD4F49B1}" destId="{6F9A9340-65E6-7F43-A0E9-D4E805B50859}" srcOrd="6" destOrd="0" presId="urn:microsoft.com/office/officeart/2005/8/layout/cycle1"/>
    <dgm:cxn modelId="{AC68A5AC-5D9C-2343-BE47-0B0058529071}" type="presParOf" srcId="{0D0C0D43-D00E-B14D-92C8-0305DD4F49B1}" destId="{E85F82A7-5672-2A40-9A2E-F8A0C9290D83}" srcOrd="7" destOrd="0" presId="urn:microsoft.com/office/officeart/2005/8/layout/cycle1"/>
    <dgm:cxn modelId="{DED22ECC-C81B-7F45-BEB0-DF33352ABE3E}" type="presParOf" srcId="{0D0C0D43-D00E-B14D-92C8-0305DD4F49B1}" destId="{5D8E1F47-0A5C-A04B-A088-8582552542A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9EDC06-2409-1242-8A37-D3858A6C55CD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E3719C-5FF9-2148-ABA2-B7169486CB6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1EEBAEB-1312-8349-B2CC-5AE7CE9FA1E0}" type="parTrans" cxnId="{5F7A5F83-6D7F-CB41-B475-F82A840C2675}">
      <dgm:prSet/>
      <dgm:spPr/>
      <dgm:t>
        <a:bodyPr/>
        <a:lstStyle/>
        <a:p>
          <a:endParaRPr lang="en-US"/>
        </a:p>
      </dgm:t>
    </dgm:pt>
    <dgm:pt modelId="{2E70C55F-6BDE-6C48-BBC3-60FF956A433F}" type="sibTrans" cxnId="{5F7A5F83-6D7F-CB41-B475-F82A840C2675}">
      <dgm:prSet/>
      <dgm:spPr/>
      <dgm:t>
        <a:bodyPr/>
        <a:lstStyle/>
        <a:p>
          <a:endParaRPr lang="en-US"/>
        </a:p>
      </dgm:t>
    </dgm:pt>
    <dgm:pt modelId="{DA0CF8C9-179E-8A47-8D57-D2781AC4224D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B4827DB-AF65-FB49-BE38-56C2BE24E8A8}" type="sibTrans" cxnId="{764F4CFF-5A9E-084F-92BD-AF026F7E687D}">
      <dgm:prSet/>
      <dgm:spPr/>
      <dgm:t>
        <a:bodyPr/>
        <a:lstStyle/>
        <a:p>
          <a:endParaRPr lang="en-US"/>
        </a:p>
      </dgm:t>
    </dgm:pt>
    <dgm:pt modelId="{3BBC6D88-81D6-FA4E-BDB4-A21335FA8579}" type="parTrans" cxnId="{764F4CFF-5A9E-084F-92BD-AF026F7E687D}">
      <dgm:prSet/>
      <dgm:spPr/>
      <dgm:t>
        <a:bodyPr/>
        <a:lstStyle/>
        <a:p>
          <a:endParaRPr lang="en-US"/>
        </a:p>
      </dgm:t>
    </dgm:pt>
    <dgm:pt modelId="{DB04D230-BDD2-6A42-9961-132F63A2D7F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66ACF77-EFE9-1C4A-B614-E82C9B1D0F04}" type="sibTrans" cxnId="{D8BB02F8-9A30-444D-8997-B576A6BD3F40}">
      <dgm:prSet/>
      <dgm:spPr/>
      <dgm:t>
        <a:bodyPr/>
        <a:lstStyle/>
        <a:p>
          <a:endParaRPr lang="en-US"/>
        </a:p>
      </dgm:t>
    </dgm:pt>
    <dgm:pt modelId="{2FF57FCD-74C4-9940-A9BC-DE7EB699BE59}" type="parTrans" cxnId="{D8BB02F8-9A30-444D-8997-B576A6BD3F40}">
      <dgm:prSet/>
      <dgm:spPr/>
      <dgm:t>
        <a:bodyPr/>
        <a:lstStyle/>
        <a:p>
          <a:endParaRPr lang="en-US"/>
        </a:p>
      </dgm:t>
    </dgm:pt>
    <dgm:pt modelId="{0D0C0D43-D00E-B14D-92C8-0305DD4F49B1}" type="pres">
      <dgm:prSet presAssocID="{0E9EDC06-2409-1242-8A37-D3858A6C55C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204F0-B1A2-3144-AAF1-4448B013F6BF}" type="pres">
      <dgm:prSet presAssocID="{C6E3719C-5FF9-2148-ABA2-B7169486CB6C}" presName="dummy" presStyleCnt="0"/>
      <dgm:spPr/>
      <dgm:t>
        <a:bodyPr/>
        <a:lstStyle/>
        <a:p>
          <a:endParaRPr lang="en-US"/>
        </a:p>
      </dgm:t>
    </dgm:pt>
    <dgm:pt modelId="{4174D4A5-53B0-8D44-BE04-EEE5EB0A579B}" type="pres">
      <dgm:prSet presAssocID="{C6E3719C-5FF9-2148-ABA2-B7169486CB6C}" presName="node" presStyleLbl="revTx" presStyleIdx="0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EE7CF-CA10-3C4A-9A57-B0B6274C0F35}" type="pres">
      <dgm:prSet presAssocID="{2E70C55F-6BDE-6C48-BBC3-60FF956A433F}" presName="sibTrans" presStyleLbl="node1" presStyleIdx="0" presStyleCnt="3" custLinFactNeighborX="14910" custLinFactNeighborY="3976" custRadScaleRad="162200"/>
      <dgm:spPr/>
      <dgm:t>
        <a:bodyPr/>
        <a:lstStyle/>
        <a:p>
          <a:endParaRPr lang="en-US"/>
        </a:p>
      </dgm:t>
    </dgm:pt>
    <dgm:pt modelId="{B5803189-57EB-2C48-8564-11E21DEFC5C1}" type="pres">
      <dgm:prSet presAssocID="{DA0CF8C9-179E-8A47-8D57-D2781AC4224D}" presName="dummy" presStyleCnt="0"/>
      <dgm:spPr/>
      <dgm:t>
        <a:bodyPr/>
        <a:lstStyle/>
        <a:p>
          <a:endParaRPr lang="en-US"/>
        </a:p>
      </dgm:t>
    </dgm:pt>
    <dgm:pt modelId="{EEFC8EF3-07A0-6148-A740-E628E87EBCB6}" type="pres">
      <dgm:prSet presAssocID="{DA0CF8C9-179E-8A47-8D57-D2781AC4224D}" presName="node" presStyleLbl="revTx" presStyleIdx="1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8B22-FAA1-2546-A32D-BD622390DDAB}" type="pres">
      <dgm:prSet presAssocID="{BB4827DB-AF65-FB49-BE38-56C2BE24E8A8}" presName="sibTrans" presStyleLbl="node1" presStyleIdx="1" presStyleCnt="3" custLinFactNeighborX="13916" custLinFactNeighborY="5467"/>
      <dgm:spPr/>
      <dgm:t>
        <a:bodyPr/>
        <a:lstStyle/>
        <a:p>
          <a:endParaRPr lang="en-US"/>
        </a:p>
      </dgm:t>
    </dgm:pt>
    <dgm:pt modelId="{6F9A9340-65E6-7F43-A0E9-D4E805B50859}" type="pres">
      <dgm:prSet presAssocID="{DB04D230-BDD2-6A42-9961-132F63A2D7FF}" presName="dummy" presStyleCnt="0"/>
      <dgm:spPr/>
      <dgm:t>
        <a:bodyPr/>
        <a:lstStyle/>
        <a:p>
          <a:endParaRPr lang="en-US"/>
        </a:p>
      </dgm:t>
    </dgm:pt>
    <dgm:pt modelId="{E85F82A7-5672-2A40-9A2E-F8A0C9290D83}" type="pres">
      <dgm:prSet presAssocID="{DB04D230-BDD2-6A42-9961-132F63A2D7FF}" presName="node" presStyleLbl="revTx" presStyleIdx="2" presStyleCnt="3" custScaleX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E1F47-0A5C-A04B-A088-8582552542A5}" type="pres">
      <dgm:prSet presAssocID="{D66ACF77-EFE9-1C4A-B614-E82C9B1D0F04}" presName="sibTrans" presStyleLbl="node1" presStyleIdx="2" presStyleCnt="3" custLinFactNeighborX="13419" custLinFactNeighborY="2485" custRadScaleRad="202750"/>
      <dgm:spPr/>
      <dgm:t>
        <a:bodyPr/>
        <a:lstStyle/>
        <a:p>
          <a:endParaRPr lang="en-US"/>
        </a:p>
      </dgm:t>
    </dgm:pt>
  </dgm:ptLst>
  <dgm:cxnLst>
    <dgm:cxn modelId="{2C4086E0-D4FF-1E4C-B7BD-14351E96C5AA}" type="presOf" srcId="{C6E3719C-5FF9-2148-ABA2-B7169486CB6C}" destId="{4174D4A5-53B0-8D44-BE04-EEE5EB0A579B}" srcOrd="0" destOrd="0" presId="urn:microsoft.com/office/officeart/2005/8/layout/cycle1"/>
    <dgm:cxn modelId="{6DCF311C-2A70-EB4E-9C9A-1B818CB87B0F}" type="presOf" srcId="{2E70C55F-6BDE-6C48-BBC3-60FF956A433F}" destId="{EFEEE7CF-CA10-3C4A-9A57-B0B6274C0F35}" srcOrd="0" destOrd="0" presId="urn:microsoft.com/office/officeart/2005/8/layout/cycle1"/>
    <dgm:cxn modelId="{764F4CFF-5A9E-084F-92BD-AF026F7E687D}" srcId="{0E9EDC06-2409-1242-8A37-D3858A6C55CD}" destId="{DA0CF8C9-179E-8A47-8D57-D2781AC4224D}" srcOrd="1" destOrd="0" parTransId="{3BBC6D88-81D6-FA4E-BDB4-A21335FA8579}" sibTransId="{BB4827DB-AF65-FB49-BE38-56C2BE24E8A8}"/>
    <dgm:cxn modelId="{D8BB02F8-9A30-444D-8997-B576A6BD3F40}" srcId="{0E9EDC06-2409-1242-8A37-D3858A6C55CD}" destId="{DB04D230-BDD2-6A42-9961-132F63A2D7FF}" srcOrd="2" destOrd="0" parTransId="{2FF57FCD-74C4-9940-A9BC-DE7EB699BE59}" sibTransId="{D66ACF77-EFE9-1C4A-B614-E82C9B1D0F04}"/>
    <dgm:cxn modelId="{6DEE8C06-8789-B64A-9F38-853461E32780}" type="presOf" srcId="{DB04D230-BDD2-6A42-9961-132F63A2D7FF}" destId="{E85F82A7-5672-2A40-9A2E-F8A0C9290D83}" srcOrd="0" destOrd="0" presId="urn:microsoft.com/office/officeart/2005/8/layout/cycle1"/>
    <dgm:cxn modelId="{5F36994F-3214-2649-A580-0806E03BD63A}" type="presOf" srcId="{BB4827DB-AF65-FB49-BE38-56C2BE24E8A8}" destId="{25198B22-FAA1-2546-A32D-BD622390DDAB}" srcOrd="0" destOrd="0" presId="urn:microsoft.com/office/officeart/2005/8/layout/cycle1"/>
    <dgm:cxn modelId="{6E61CA5A-2300-4C4D-AF60-792D9597936E}" type="presOf" srcId="{0E9EDC06-2409-1242-8A37-D3858A6C55CD}" destId="{0D0C0D43-D00E-B14D-92C8-0305DD4F49B1}" srcOrd="0" destOrd="0" presId="urn:microsoft.com/office/officeart/2005/8/layout/cycle1"/>
    <dgm:cxn modelId="{16150F20-410A-6F48-9A37-657593DB01D3}" type="presOf" srcId="{DA0CF8C9-179E-8A47-8D57-D2781AC4224D}" destId="{EEFC8EF3-07A0-6148-A740-E628E87EBCB6}" srcOrd="0" destOrd="0" presId="urn:microsoft.com/office/officeart/2005/8/layout/cycle1"/>
    <dgm:cxn modelId="{9677A8C4-F412-C94D-8582-0FE39A204B5D}" type="presOf" srcId="{D66ACF77-EFE9-1C4A-B614-E82C9B1D0F04}" destId="{5D8E1F47-0A5C-A04B-A088-8582552542A5}" srcOrd="0" destOrd="0" presId="urn:microsoft.com/office/officeart/2005/8/layout/cycle1"/>
    <dgm:cxn modelId="{5F7A5F83-6D7F-CB41-B475-F82A840C2675}" srcId="{0E9EDC06-2409-1242-8A37-D3858A6C55CD}" destId="{C6E3719C-5FF9-2148-ABA2-B7169486CB6C}" srcOrd="0" destOrd="0" parTransId="{C1EEBAEB-1312-8349-B2CC-5AE7CE9FA1E0}" sibTransId="{2E70C55F-6BDE-6C48-BBC3-60FF956A433F}"/>
    <dgm:cxn modelId="{F3E60387-2F06-0740-BACB-CAA561D64E12}" type="presParOf" srcId="{0D0C0D43-D00E-B14D-92C8-0305DD4F49B1}" destId="{6C6204F0-B1A2-3144-AAF1-4448B013F6BF}" srcOrd="0" destOrd="0" presId="urn:microsoft.com/office/officeart/2005/8/layout/cycle1"/>
    <dgm:cxn modelId="{C39DF8A1-8FDC-CB46-828C-DCC6CFD9E06F}" type="presParOf" srcId="{0D0C0D43-D00E-B14D-92C8-0305DD4F49B1}" destId="{4174D4A5-53B0-8D44-BE04-EEE5EB0A579B}" srcOrd="1" destOrd="0" presId="urn:microsoft.com/office/officeart/2005/8/layout/cycle1"/>
    <dgm:cxn modelId="{04DCF3B0-0489-F142-9532-3ED35B94D7B5}" type="presParOf" srcId="{0D0C0D43-D00E-B14D-92C8-0305DD4F49B1}" destId="{EFEEE7CF-CA10-3C4A-9A57-B0B6274C0F35}" srcOrd="2" destOrd="0" presId="urn:microsoft.com/office/officeart/2005/8/layout/cycle1"/>
    <dgm:cxn modelId="{2C5F6593-030A-9C45-9A29-F0DBC2B164FB}" type="presParOf" srcId="{0D0C0D43-D00E-B14D-92C8-0305DD4F49B1}" destId="{B5803189-57EB-2C48-8564-11E21DEFC5C1}" srcOrd="3" destOrd="0" presId="urn:microsoft.com/office/officeart/2005/8/layout/cycle1"/>
    <dgm:cxn modelId="{26984A5F-D2B1-3646-889C-FF1FC0806028}" type="presParOf" srcId="{0D0C0D43-D00E-B14D-92C8-0305DD4F49B1}" destId="{EEFC8EF3-07A0-6148-A740-E628E87EBCB6}" srcOrd="4" destOrd="0" presId="urn:microsoft.com/office/officeart/2005/8/layout/cycle1"/>
    <dgm:cxn modelId="{E1A336B1-9F00-CC4D-AA72-3E8C302541E2}" type="presParOf" srcId="{0D0C0D43-D00E-B14D-92C8-0305DD4F49B1}" destId="{25198B22-FAA1-2546-A32D-BD622390DDAB}" srcOrd="5" destOrd="0" presId="urn:microsoft.com/office/officeart/2005/8/layout/cycle1"/>
    <dgm:cxn modelId="{8EE86C6B-90EB-7E4B-886F-113661E4DD67}" type="presParOf" srcId="{0D0C0D43-D00E-B14D-92C8-0305DD4F49B1}" destId="{6F9A9340-65E6-7F43-A0E9-D4E805B50859}" srcOrd="6" destOrd="0" presId="urn:microsoft.com/office/officeart/2005/8/layout/cycle1"/>
    <dgm:cxn modelId="{70E350F0-939D-0149-86A0-FEA3BDA9D25F}" type="presParOf" srcId="{0D0C0D43-D00E-B14D-92C8-0305DD4F49B1}" destId="{E85F82A7-5672-2A40-9A2E-F8A0C9290D83}" srcOrd="7" destOrd="0" presId="urn:microsoft.com/office/officeart/2005/8/layout/cycle1"/>
    <dgm:cxn modelId="{2648A748-F8D5-774E-9A60-5FCF3CCF7802}" type="presParOf" srcId="{0D0C0D43-D00E-B14D-92C8-0305DD4F49B1}" destId="{5D8E1F47-0A5C-A04B-A088-8582552542A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4D4A5-53B0-8D44-BE04-EEE5EB0A579B}">
      <dsp:nvSpPr>
        <dsp:cNvPr id="0" name=""/>
        <dsp:cNvSpPr/>
      </dsp:nvSpPr>
      <dsp:spPr>
        <a:xfrm>
          <a:off x="2397877" y="165843"/>
          <a:ext cx="25149" cy="84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 </a:t>
          </a:r>
          <a:endParaRPr lang="en-US" sz="4900" kern="1200" dirty="0"/>
        </a:p>
      </dsp:txBody>
      <dsp:txXfrm>
        <a:off x="2397877" y="165843"/>
        <a:ext cx="25149" cy="843091"/>
      </dsp:txXfrm>
    </dsp:sp>
    <dsp:sp modelId="{EFEEE7CF-CA10-3C4A-9A57-B0B6274C0F35}">
      <dsp:nvSpPr>
        <dsp:cNvPr id="0" name=""/>
        <dsp:cNvSpPr/>
      </dsp:nvSpPr>
      <dsp:spPr>
        <a:xfrm>
          <a:off x="1000257" y="78766"/>
          <a:ext cx="1995677" cy="1995677"/>
        </a:xfrm>
        <a:prstGeom prst="circularArrow">
          <a:avLst>
            <a:gd name="adj1" fmla="val 8238"/>
            <a:gd name="adj2" fmla="val 575221"/>
            <a:gd name="adj3" fmla="val 4772042"/>
            <a:gd name="adj4" fmla="val 19908450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C8EF3-07A0-6148-A740-E628E87EBCB6}">
      <dsp:nvSpPr>
        <dsp:cNvPr id="0" name=""/>
        <dsp:cNvSpPr/>
      </dsp:nvSpPr>
      <dsp:spPr>
        <a:xfrm>
          <a:off x="1687966" y="1395446"/>
          <a:ext cx="25149" cy="84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1687966" y="1395446"/>
        <a:ext cx="25149" cy="843091"/>
      </dsp:txXfrm>
    </dsp:sp>
    <dsp:sp modelId="{25198B22-FAA1-2546-A32D-BD622390DDAB}">
      <dsp:nvSpPr>
        <dsp:cNvPr id="0" name=""/>
        <dsp:cNvSpPr/>
      </dsp:nvSpPr>
      <dsp:spPr>
        <a:xfrm>
          <a:off x="980420" y="108521"/>
          <a:ext cx="1995677" cy="1995677"/>
        </a:xfrm>
        <a:prstGeom prst="circularArrow">
          <a:avLst>
            <a:gd name="adj1" fmla="val 8238"/>
            <a:gd name="adj2" fmla="val 575221"/>
            <a:gd name="adj3" fmla="val 11916328"/>
            <a:gd name="adj4" fmla="val 5452737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F82A7-5672-2A40-9A2E-F8A0C9290D83}">
      <dsp:nvSpPr>
        <dsp:cNvPr id="0" name=""/>
        <dsp:cNvSpPr/>
      </dsp:nvSpPr>
      <dsp:spPr>
        <a:xfrm>
          <a:off x="978054" y="165843"/>
          <a:ext cx="25149" cy="84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</a:t>
          </a:r>
          <a:endParaRPr lang="en-US" sz="4700" kern="1200" dirty="0"/>
        </a:p>
      </dsp:txBody>
      <dsp:txXfrm>
        <a:off x="978054" y="165843"/>
        <a:ext cx="25149" cy="843091"/>
      </dsp:txXfrm>
    </dsp:sp>
    <dsp:sp modelId="{5D8E1F47-0A5C-A04B-A088-8582552542A5}">
      <dsp:nvSpPr>
        <dsp:cNvPr id="0" name=""/>
        <dsp:cNvSpPr/>
      </dsp:nvSpPr>
      <dsp:spPr>
        <a:xfrm>
          <a:off x="970502" y="49010"/>
          <a:ext cx="1995677" cy="1995677"/>
        </a:xfrm>
        <a:prstGeom prst="circularArrow">
          <a:avLst>
            <a:gd name="adj1" fmla="val 8238"/>
            <a:gd name="adj2" fmla="val 575221"/>
            <a:gd name="adj3" fmla="val 19121957"/>
            <a:gd name="adj4" fmla="val 12702822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4D4A5-53B0-8D44-BE04-EEE5EB0A579B}">
      <dsp:nvSpPr>
        <dsp:cNvPr id="0" name=""/>
        <dsp:cNvSpPr/>
      </dsp:nvSpPr>
      <dsp:spPr>
        <a:xfrm>
          <a:off x="2397877" y="165843"/>
          <a:ext cx="25149" cy="84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 </a:t>
          </a:r>
          <a:endParaRPr lang="en-US" sz="4900" kern="1200" dirty="0"/>
        </a:p>
      </dsp:txBody>
      <dsp:txXfrm>
        <a:off x="2397877" y="165843"/>
        <a:ext cx="25149" cy="843091"/>
      </dsp:txXfrm>
    </dsp:sp>
    <dsp:sp modelId="{EFEEE7CF-CA10-3C4A-9A57-B0B6274C0F35}">
      <dsp:nvSpPr>
        <dsp:cNvPr id="0" name=""/>
        <dsp:cNvSpPr/>
      </dsp:nvSpPr>
      <dsp:spPr>
        <a:xfrm>
          <a:off x="1000257" y="78766"/>
          <a:ext cx="1995677" cy="1995677"/>
        </a:xfrm>
        <a:prstGeom prst="circularArrow">
          <a:avLst>
            <a:gd name="adj1" fmla="val 8238"/>
            <a:gd name="adj2" fmla="val 575221"/>
            <a:gd name="adj3" fmla="val 4772042"/>
            <a:gd name="adj4" fmla="val 19908450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C8EF3-07A0-6148-A740-E628E87EBCB6}">
      <dsp:nvSpPr>
        <dsp:cNvPr id="0" name=""/>
        <dsp:cNvSpPr/>
      </dsp:nvSpPr>
      <dsp:spPr>
        <a:xfrm>
          <a:off x="1687966" y="1395446"/>
          <a:ext cx="25149" cy="84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1687966" y="1395446"/>
        <a:ext cx="25149" cy="843091"/>
      </dsp:txXfrm>
    </dsp:sp>
    <dsp:sp modelId="{25198B22-FAA1-2546-A32D-BD622390DDAB}">
      <dsp:nvSpPr>
        <dsp:cNvPr id="0" name=""/>
        <dsp:cNvSpPr/>
      </dsp:nvSpPr>
      <dsp:spPr>
        <a:xfrm>
          <a:off x="980420" y="108521"/>
          <a:ext cx="1995677" cy="1995677"/>
        </a:xfrm>
        <a:prstGeom prst="circularArrow">
          <a:avLst>
            <a:gd name="adj1" fmla="val 8238"/>
            <a:gd name="adj2" fmla="val 575221"/>
            <a:gd name="adj3" fmla="val 11916328"/>
            <a:gd name="adj4" fmla="val 5452737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F82A7-5672-2A40-9A2E-F8A0C9290D83}">
      <dsp:nvSpPr>
        <dsp:cNvPr id="0" name=""/>
        <dsp:cNvSpPr/>
      </dsp:nvSpPr>
      <dsp:spPr>
        <a:xfrm>
          <a:off x="978054" y="165843"/>
          <a:ext cx="25149" cy="84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</a:t>
          </a:r>
          <a:endParaRPr lang="en-US" sz="4700" kern="1200" dirty="0"/>
        </a:p>
      </dsp:txBody>
      <dsp:txXfrm>
        <a:off x="978054" y="165843"/>
        <a:ext cx="25149" cy="843091"/>
      </dsp:txXfrm>
    </dsp:sp>
    <dsp:sp modelId="{5D8E1F47-0A5C-A04B-A088-8582552542A5}">
      <dsp:nvSpPr>
        <dsp:cNvPr id="0" name=""/>
        <dsp:cNvSpPr/>
      </dsp:nvSpPr>
      <dsp:spPr>
        <a:xfrm>
          <a:off x="970502" y="49010"/>
          <a:ext cx="1995677" cy="1995677"/>
        </a:xfrm>
        <a:prstGeom prst="circularArrow">
          <a:avLst>
            <a:gd name="adj1" fmla="val 8238"/>
            <a:gd name="adj2" fmla="val 575221"/>
            <a:gd name="adj3" fmla="val 19121957"/>
            <a:gd name="adj4" fmla="val 12702822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4D4A5-53B0-8D44-BE04-EEE5EB0A579B}">
      <dsp:nvSpPr>
        <dsp:cNvPr id="0" name=""/>
        <dsp:cNvSpPr/>
      </dsp:nvSpPr>
      <dsp:spPr>
        <a:xfrm>
          <a:off x="2397877" y="165843"/>
          <a:ext cx="25149" cy="84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 </a:t>
          </a:r>
          <a:endParaRPr lang="en-US" sz="4900" kern="1200" dirty="0"/>
        </a:p>
      </dsp:txBody>
      <dsp:txXfrm>
        <a:off x="2397877" y="165843"/>
        <a:ext cx="25149" cy="843091"/>
      </dsp:txXfrm>
    </dsp:sp>
    <dsp:sp modelId="{EFEEE7CF-CA10-3C4A-9A57-B0B6274C0F35}">
      <dsp:nvSpPr>
        <dsp:cNvPr id="0" name=""/>
        <dsp:cNvSpPr/>
      </dsp:nvSpPr>
      <dsp:spPr>
        <a:xfrm>
          <a:off x="1000257" y="78766"/>
          <a:ext cx="1995677" cy="1995677"/>
        </a:xfrm>
        <a:prstGeom prst="circularArrow">
          <a:avLst>
            <a:gd name="adj1" fmla="val 8238"/>
            <a:gd name="adj2" fmla="val 575221"/>
            <a:gd name="adj3" fmla="val 4772042"/>
            <a:gd name="adj4" fmla="val 19908450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C8EF3-07A0-6148-A740-E628E87EBCB6}">
      <dsp:nvSpPr>
        <dsp:cNvPr id="0" name=""/>
        <dsp:cNvSpPr/>
      </dsp:nvSpPr>
      <dsp:spPr>
        <a:xfrm>
          <a:off x="1687966" y="1395446"/>
          <a:ext cx="25149" cy="84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 </a:t>
          </a:r>
          <a:endParaRPr lang="en-US" sz="4800" kern="1200" dirty="0"/>
        </a:p>
      </dsp:txBody>
      <dsp:txXfrm>
        <a:off x="1687966" y="1395446"/>
        <a:ext cx="25149" cy="843091"/>
      </dsp:txXfrm>
    </dsp:sp>
    <dsp:sp modelId="{25198B22-FAA1-2546-A32D-BD622390DDAB}">
      <dsp:nvSpPr>
        <dsp:cNvPr id="0" name=""/>
        <dsp:cNvSpPr/>
      </dsp:nvSpPr>
      <dsp:spPr>
        <a:xfrm>
          <a:off x="980420" y="108521"/>
          <a:ext cx="1995677" cy="1995677"/>
        </a:xfrm>
        <a:prstGeom prst="circularArrow">
          <a:avLst>
            <a:gd name="adj1" fmla="val 8238"/>
            <a:gd name="adj2" fmla="val 575221"/>
            <a:gd name="adj3" fmla="val 11916328"/>
            <a:gd name="adj4" fmla="val 5452737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F82A7-5672-2A40-9A2E-F8A0C9290D83}">
      <dsp:nvSpPr>
        <dsp:cNvPr id="0" name=""/>
        <dsp:cNvSpPr/>
      </dsp:nvSpPr>
      <dsp:spPr>
        <a:xfrm>
          <a:off x="978054" y="165843"/>
          <a:ext cx="25149" cy="843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 </a:t>
          </a:r>
          <a:endParaRPr lang="en-US" sz="4700" kern="1200" dirty="0"/>
        </a:p>
      </dsp:txBody>
      <dsp:txXfrm>
        <a:off x="978054" y="165843"/>
        <a:ext cx="25149" cy="843091"/>
      </dsp:txXfrm>
    </dsp:sp>
    <dsp:sp modelId="{5D8E1F47-0A5C-A04B-A088-8582552542A5}">
      <dsp:nvSpPr>
        <dsp:cNvPr id="0" name=""/>
        <dsp:cNvSpPr/>
      </dsp:nvSpPr>
      <dsp:spPr>
        <a:xfrm>
          <a:off x="970502" y="49010"/>
          <a:ext cx="1995677" cy="1995677"/>
        </a:xfrm>
        <a:prstGeom prst="circularArrow">
          <a:avLst>
            <a:gd name="adj1" fmla="val 8238"/>
            <a:gd name="adj2" fmla="val 575221"/>
            <a:gd name="adj3" fmla="val 19121957"/>
            <a:gd name="adj4" fmla="val 12702822"/>
            <a:gd name="adj5" fmla="val 961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02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5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5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there is time have</a:t>
            </a:r>
            <a:r>
              <a:rPr lang="en-US" baseline="0" dirty="0" smtClean="0"/>
              <a:t> students work on the first page of the worksheet. If you run out of time assign this as homework.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53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0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/>
            <a:endParaRPr lang="en-US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0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hyperlink" Target="https://www.youtube.com/watch?v=X78C5ajmKJs" TargetMode="Externa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4762500" cy="1436688"/>
          </a:xfrm>
          <a:prstGeom prst="rect">
            <a:avLst/>
          </a:prstGeom>
          <a:solidFill>
            <a:srgbClr val="4D7B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246063" y="167808"/>
            <a:ext cx="8331200" cy="11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3600" b="1" dirty="0">
                <a:latin typeface="Gill Sans" charset="0"/>
                <a:cs typeface="Gill Sans" charset="0"/>
              </a:rPr>
              <a:t>Metabolic Diseases</a:t>
            </a:r>
            <a:br>
              <a:rPr lang="en-US" sz="3600" b="1" dirty="0">
                <a:latin typeface="Gill Sans" charset="0"/>
                <a:cs typeface="Gill Sans" charset="0"/>
              </a:rPr>
            </a:br>
            <a:r>
              <a:rPr lang="en-US" sz="3600" b="1">
                <a:latin typeface="Gill Sans" charset="0"/>
                <a:cs typeface="Gill Sans" charset="0"/>
              </a:rPr>
              <a:t>Lesson </a:t>
            </a:r>
            <a:r>
              <a:rPr lang="en-US" sz="3600" b="1" smtClean="0">
                <a:latin typeface="Gill Sans" charset="0"/>
                <a:cs typeface="Gill Sans" charset="0"/>
              </a:rPr>
              <a:t>2.3</a:t>
            </a:r>
            <a:endParaRPr lang="en-US" sz="3600" b="1" dirty="0">
              <a:cs typeface="Gill Sans" charset="0"/>
            </a:endParaRPr>
          </a:p>
          <a:p>
            <a:r>
              <a:rPr lang="en-US" sz="2500" b="1" dirty="0">
                <a:cs typeface="Gill Sans" charset="0"/>
              </a:rPr>
              <a:t> </a:t>
            </a:r>
            <a:endParaRPr lang="en-US" dirty="0">
              <a:latin typeface="Cambria Bold" charset="0"/>
              <a:cs typeface="Cambria Bold" charset="0"/>
              <a:sym typeface="Cambria Bold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6063" y="1528835"/>
            <a:ext cx="8736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 smtClean="0">
                <a:latin typeface="Gill Sans"/>
                <a:cs typeface="Gill Sans"/>
              </a:rPr>
              <a:t>Glucose </a:t>
            </a:r>
            <a:r>
              <a:rPr lang="en-US" sz="3600" b="1" dirty="0">
                <a:latin typeface="Gill Sans"/>
                <a:cs typeface="Gill Sans"/>
              </a:rPr>
              <a:t>homeostasis in the </a:t>
            </a:r>
            <a:r>
              <a:rPr lang="en-US" sz="3600" b="1" dirty="0" smtClean="0">
                <a:latin typeface="Gill Sans"/>
                <a:cs typeface="Gill Sans"/>
              </a:rPr>
              <a:t>blood – Part 2</a:t>
            </a:r>
            <a:endParaRPr lang="en-US" sz="3600" b="1" dirty="0"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950389"/>
            <a:ext cx="2374900" cy="31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426939" y="1669388"/>
            <a:ext cx="7391987" cy="47519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958975" y="1906885"/>
            <a:ext cx="1061108" cy="1052964"/>
            <a:chOff x="7290047" y="1025083"/>
            <a:chExt cx="1440407" cy="125076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>
              <a:off x="7370128" y="1025083"/>
              <a:ext cx="1250767" cy="125076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7290047" y="1366074"/>
              <a:ext cx="1440407" cy="76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Gill Sans"/>
                  <a:cs typeface="Gill Sans"/>
                </a:rPr>
                <a:t>Adipose</a:t>
              </a:r>
            </a:p>
            <a:p>
              <a:pPr algn="r"/>
              <a:r>
                <a:rPr lang="en-US" dirty="0">
                  <a:latin typeface="Gill Sans"/>
                  <a:cs typeface="Gill Sans"/>
                </a:rPr>
                <a:t>stores fat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685406" y="3425989"/>
            <a:ext cx="2506039" cy="2126639"/>
            <a:chOff x="3247047" y="3672791"/>
            <a:chExt cx="2506039" cy="2126639"/>
          </a:xfrm>
        </p:grpSpPr>
        <p:grpSp>
          <p:nvGrpSpPr>
            <p:cNvPr id="64" name="Group 63"/>
            <p:cNvGrpSpPr/>
            <p:nvPr/>
          </p:nvGrpSpPr>
          <p:grpSpPr>
            <a:xfrm>
              <a:off x="3247047" y="4022180"/>
              <a:ext cx="2506039" cy="1777250"/>
              <a:chOff x="2221318" y="3312410"/>
              <a:chExt cx="3771107" cy="2623310"/>
            </a:xfrm>
          </p:grpSpPr>
          <p:pic>
            <p:nvPicPr>
              <p:cNvPr id="66" name="Picture 35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1318" y="3312410"/>
                <a:ext cx="3771107" cy="2623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Rectangle 23"/>
              <p:cNvSpPr>
                <a:spLocks/>
              </p:cNvSpPr>
              <p:nvPr/>
            </p:nvSpPr>
            <p:spPr bwMode="auto">
              <a:xfrm>
                <a:off x="3854450" y="4032250"/>
                <a:ext cx="13716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/>
                <a:endParaRPr lang="en-US" sz="1800" b="1" dirty="0">
                  <a:solidFill>
                    <a:schemeClr val="tx1"/>
                  </a:solidFill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endParaRPr>
              </a:p>
            </p:txBody>
          </p:sp>
        </p:grpSp>
        <p:sp>
          <p:nvSpPr>
            <p:cNvPr id="63" name="Rectangle 1"/>
            <p:cNvSpPr>
              <a:spLocks/>
            </p:cNvSpPr>
            <p:nvPr/>
          </p:nvSpPr>
          <p:spPr bwMode="auto">
            <a:xfrm>
              <a:off x="3842801" y="3672791"/>
              <a:ext cx="1566505" cy="478001"/>
            </a:xfrm>
            <a:prstGeom prst="rect">
              <a:avLst/>
            </a:prstGeom>
            <a:solidFill>
              <a:srgbClr val="CCFFCC"/>
            </a:solidFill>
            <a:ln w="25400" cap="flat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40639" bIns="0" anchor="ctr"/>
            <a:lstStyle/>
            <a:p>
              <a:pPr marL="39688" algn="ctr"/>
              <a:r>
                <a:rPr lang="en-US" b="1" dirty="0" smtClean="0">
                  <a:cs typeface="Gill Sans" charset="0"/>
                </a:rPr>
                <a:t>Acetyl CoA</a:t>
              </a:r>
              <a:endParaRPr lang="en-US" b="1" dirty="0">
                <a:cs typeface="Gill Sans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81156" y="2272049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Glucose</a:t>
            </a:r>
            <a:endParaRPr lang="en-US" sz="40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alphaModFix amt="42000"/>
          </a:blip>
          <a:stretch>
            <a:fillRect/>
          </a:stretch>
        </p:blipFill>
        <p:spPr>
          <a:xfrm flipH="1">
            <a:off x="87160" y="1194107"/>
            <a:ext cx="1479998" cy="13484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6742" y="2095527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Glucose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8701" y="4001448"/>
            <a:ext cx="182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Glycogen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6" name="Rectangle 15"/>
          <p:cNvSpPr txBox="1">
            <a:spLocks noChangeArrowheads="1"/>
          </p:cNvSpPr>
          <p:nvPr/>
        </p:nvSpPr>
        <p:spPr bwMode="auto">
          <a:xfrm>
            <a:off x="304540" y="-1"/>
            <a:ext cx="8531440" cy="115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Putting it all together</a:t>
            </a:r>
            <a:endParaRPr lang="en-US" u="sng" dirty="0" smtClean="0"/>
          </a:p>
          <a:p>
            <a:r>
              <a:rPr lang="en-US" u="sng" dirty="0" smtClean="0"/>
              <a:t>Storing Energy</a:t>
            </a:r>
          </a:p>
        </p:txBody>
      </p:sp>
      <p:pic>
        <p:nvPicPr>
          <p:cNvPr id="50" name="Picture 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32" y="3155864"/>
            <a:ext cx="2887461" cy="18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553234" y="2448250"/>
            <a:ext cx="22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Triglyceride</a:t>
            </a:r>
            <a:endParaRPr lang="en-US" sz="2000" b="1" dirty="0"/>
          </a:p>
        </p:txBody>
      </p:sp>
      <p:sp>
        <p:nvSpPr>
          <p:cNvPr id="59" name="Rectangle 10"/>
          <p:cNvSpPr>
            <a:spLocks/>
          </p:cNvSpPr>
          <p:nvPr/>
        </p:nvSpPr>
        <p:spPr bwMode="auto">
          <a:xfrm>
            <a:off x="6656658" y="3704023"/>
            <a:ext cx="1583163" cy="6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/>
          <a:p>
            <a:pPr marL="39688" algn="ctr"/>
            <a:r>
              <a:rPr lang="en-US" dirty="0" err="1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Calibri Bold" charset="0"/>
              </a:rPr>
              <a:t>Lipogenesis</a:t>
            </a:r>
            <a:endParaRPr lang="en-US" dirty="0" smtClean="0">
              <a:solidFill>
                <a:schemeClr val="tx1"/>
              </a:solidFill>
              <a:latin typeface="Gill Sans"/>
              <a:ea typeface="ＭＳ Ｐゴシック" charset="0"/>
              <a:cs typeface="Gill Sans"/>
              <a:sym typeface="Calibri Bold" charset="0"/>
            </a:endParaRPr>
          </a:p>
          <a:p>
            <a:pPr marL="39688" algn="ctr"/>
            <a:r>
              <a:rPr lang="en-US" dirty="0" smtClean="0">
                <a:latin typeface="Gill Sans"/>
                <a:cs typeface="Gill Sans"/>
                <a:sym typeface="Calibri Bold" charset="0"/>
              </a:rPr>
              <a:t>Makes</a:t>
            </a:r>
          </a:p>
          <a:p>
            <a:pPr marL="39688" algn="ctr"/>
            <a:r>
              <a:rPr lang="en-US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Calibri Bold" charset="0"/>
              </a:rPr>
              <a:t>fat</a:t>
            </a:r>
            <a:endParaRPr lang="en-US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  <a:sym typeface="Calibri Bold" charset="0"/>
            </a:endParaRPr>
          </a:p>
        </p:txBody>
      </p:sp>
      <p:sp>
        <p:nvSpPr>
          <p:cNvPr id="73" name="Line 2"/>
          <p:cNvSpPr>
            <a:spLocks noChangeShapeType="1"/>
          </p:cNvSpPr>
          <p:nvPr/>
        </p:nvSpPr>
        <p:spPr bwMode="auto">
          <a:xfrm flipH="1">
            <a:off x="4373042" y="1181655"/>
            <a:ext cx="1080673" cy="1266595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74" name="Line 2"/>
          <p:cNvSpPr>
            <a:spLocks noChangeShapeType="1"/>
          </p:cNvSpPr>
          <p:nvPr/>
        </p:nvSpPr>
        <p:spPr bwMode="auto">
          <a:xfrm flipH="1">
            <a:off x="4012944" y="1194107"/>
            <a:ext cx="0" cy="125414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75" name="Line 2"/>
          <p:cNvSpPr>
            <a:spLocks noChangeShapeType="1"/>
          </p:cNvSpPr>
          <p:nvPr/>
        </p:nvSpPr>
        <p:spPr bwMode="auto">
          <a:xfrm>
            <a:off x="2872170" y="1156751"/>
            <a:ext cx="898512" cy="12915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59219" y="1201837"/>
            <a:ext cx="182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Glycogen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5327" y="3057732"/>
            <a:ext cx="1421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0310" y="5517232"/>
            <a:ext cx="247404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Amino acids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99100" y="4315548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Citric Acid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Cycle</a:t>
            </a:r>
          </a:p>
        </p:txBody>
      </p:sp>
      <p:sp>
        <p:nvSpPr>
          <p:cNvPr id="45" name="Freeform 27"/>
          <p:cNvSpPr>
            <a:spLocks/>
          </p:cNvSpPr>
          <p:nvPr/>
        </p:nvSpPr>
        <p:spPr bwMode="auto">
          <a:xfrm rot="8863872" flipH="1" flipV="1">
            <a:off x="5200272" y="3260673"/>
            <a:ext cx="1135142" cy="116105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012944" y="2979935"/>
            <a:ext cx="0" cy="44605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150804" y="2517116"/>
            <a:ext cx="808171" cy="12751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465747" y="2848361"/>
            <a:ext cx="395861" cy="45073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27"/>
          <p:cNvSpPr>
            <a:spLocks/>
          </p:cNvSpPr>
          <p:nvPr/>
        </p:nvSpPr>
        <p:spPr bwMode="auto">
          <a:xfrm rot="2003528" flipH="1" flipV="1">
            <a:off x="152046" y="3814668"/>
            <a:ext cx="1257883" cy="136217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269117" y="2860978"/>
            <a:ext cx="955080" cy="114047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53429" y="2448250"/>
            <a:ext cx="1240475" cy="19118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351000" y="1725057"/>
            <a:ext cx="0" cy="44605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6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323472" y="1791965"/>
            <a:ext cx="7668128" cy="49295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7959935" y="4591653"/>
            <a:ext cx="1031665" cy="10316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48B1-0032-D64B-93A5-0F96766B50F1}" type="slidenum">
              <a:rPr lang="en-US"/>
              <a:pPr/>
              <a:t>11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94635" y="3352888"/>
            <a:ext cx="131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Fatty Acids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99950" y="2194092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3067" y="1817189"/>
            <a:ext cx="1362335" cy="982962"/>
            <a:chOff x="139699" y="1811039"/>
            <a:chExt cx="1362335" cy="9829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alphaModFix amt="42000"/>
            </a:blip>
            <a:stretch>
              <a:fillRect/>
            </a:stretch>
          </p:blipFill>
          <p:spPr>
            <a:xfrm flipH="1">
              <a:off x="139699" y="1811039"/>
              <a:ext cx="1078861" cy="98296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98860" y="2142609"/>
              <a:ext cx="9031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Amino </a:t>
              </a:r>
            </a:p>
            <a:p>
              <a:r>
                <a:rPr lang="en-US" dirty="0" smtClean="0"/>
                <a:t>Acids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66156" y="3168221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Glycogen</a:t>
            </a:r>
            <a:endParaRPr lang="en-US" dirty="0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H="1" flipV="1">
            <a:off x="6938921" y="3722220"/>
            <a:ext cx="1179394" cy="1186934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1758702" y="2359542"/>
            <a:ext cx="2641247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 flipV="1">
            <a:off x="3425999" y="2511942"/>
            <a:ext cx="1050150" cy="840946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Rectangle 1"/>
          <p:cNvSpPr txBox="1">
            <a:spLocks noChangeArrowheads="1"/>
          </p:cNvSpPr>
          <p:nvPr/>
        </p:nvSpPr>
        <p:spPr bwMode="auto">
          <a:xfrm>
            <a:off x="-17138" y="13789"/>
            <a:ext cx="92583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sz="3200" dirty="0" smtClean="0">
                <a:cs typeface="Gill Sans" charset="0"/>
              </a:rPr>
              <a:t>The liver is the MASTER REGULATOR: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it </a:t>
            </a:r>
            <a:r>
              <a:rPr lang="en-US" sz="3200" u="sng" dirty="0" smtClean="0"/>
              <a:t>un-</a:t>
            </a:r>
            <a:r>
              <a:rPr lang="en-US" sz="3200" i="1" u="sng" dirty="0" smtClean="0">
                <a:cs typeface="Gill Sans" charset="0"/>
              </a:rPr>
              <a:t>stores </a:t>
            </a:r>
            <a:r>
              <a:rPr lang="en-US" sz="3200" i="1" dirty="0" smtClean="0">
                <a:cs typeface="Gill Sans" charset="0"/>
              </a:rPr>
              <a:t>energy and makes new glucose</a:t>
            </a:r>
            <a:endParaRPr lang="en-US" sz="3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899353" y="4814078"/>
            <a:ext cx="10287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Adipose</a:t>
            </a:r>
          </a:p>
          <a:p>
            <a:pPr algn="r"/>
            <a:r>
              <a:rPr lang="en-US" sz="1600" dirty="0"/>
              <a:t>s</a:t>
            </a:r>
            <a:r>
              <a:rPr lang="en-US" sz="1600" dirty="0" smtClean="0"/>
              <a:t>tores fat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685735" y="562331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liver is the only organ that can release glucose into the blood!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n-US" sz="3200" dirty="0" smtClean="0"/>
              <a:t>Un-storing </a:t>
            </a:r>
            <a:r>
              <a:rPr lang="en-US" sz="3200" dirty="0" smtClean="0"/>
              <a:t>glucose: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1.  </a:t>
            </a:r>
            <a:r>
              <a:rPr lang="en-US" sz="3200" dirty="0" smtClean="0">
                <a:cs typeface="Gill Sans" charset="0"/>
              </a:rPr>
              <a:t>Glycogen </a:t>
            </a:r>
            <a:r>
              <a:rPr lang="en-US" sz="3200" dirty="0" smtClean="0">
                <a:cs typeface="Gill Sans" charset="0"/>
              </a:rPr>
              <a:t>is used first</a:t>
            </a:r>
            <a:r>
              <a:rPr lang="en-US" sz="3200" dirty="0" smtClean="0">
                <a:cs typeface="Gill Sans" charset="0"/>
              </a:rPr>
              <a:t>! (~24 hours)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87159" y="1103464"/>
            <a:ext cx="8423341" cy="5317704"/>
            <a:chOff x="87159" y="797695"/>
            <a:chExt cx="8423341" cy="53177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426939" y="1561682"/>
              <a:ext cx="7083561" cy="4553717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785014" y="3313464"/>
              <a:ext cx="2506039" cy="2126639"/>
              <a:chOff x="3247047" y="3672791"/>
              <a:chExt cx="2506039" cy="2126639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3247047" y="4022180"/>
                <a:ext cx="2506039" cy="1777250"/>
                <a:chOff x="3526733" y="3840321"/>
                <a:chExt cx="2506039" cy="1777250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3526733" y="3840321"/>
                  <a:ext cx="2506039" cy="1777250"/>
                  <a:chOff x="2221318" y="3312410"/>
                  <a:chExt cx="3771107" cy="2623310"/>
                </a:xfrm>
              </p:grpSpPr>
              <p:pic>
                <p:nvPicPr>
                  <p:cNvPr id="39" name="Picture 35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21318" y="3312410"/>
                    <a:ext cx="3771107" cy="26233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23"/>
                  <p:cNvSpPr>
                    <a:spLocks/>
                  </p:cNvSpPr>
                  <p:nvPr/>
                </p:nvSpPr>
                <p:spPr bwMode="auto">
                  <a:xfrm>
                    <a:off x="3854450" y="4032250"/>
                    <a:ext cx="1371600" cy="6604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40639" bIns="0"/>
                  <a:lstStyle/>
                  <a:p>
                    <a:pPr marL="39688" algn="ctr"/>
                    <a:endParaRPr lang="en-US" sz="1800" b="1" dirty="0">
                      <a:solidFill>
                        <a:schemeClr val="tx1"/>
                      </a:solidFill>
                      <a:latin typeface="Calibri Bold" charset="0"/>
                      <a:ea typeface="ＭＳ Ｐゴシック" charset="0"/>
                      <a:cs typeface="Calibri Bold" charset="0"/>
                      <a:sym typeface="Calibri Bold" charset="0"/>
                    </a:endParaRP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4283876" y="4328001"/>
                  <a:ext cx="118306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Citric Acid</a:t>
                  </a:r>
                </a:p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  <a:latin typeface="Gill Sans"/>
                      <a:cs typeface="Gill Sans"/>
                    </a:rPr>
                    <a:t>Cycle</a:t>
                  </a:r>
                </a:p>
              </p:txBody>
            </p:sp>
          </p:grpSp>
          <p:sp>
            <p:nvSpPr>
              <p:cNvPr id="36" name="Rectangle 1"/>
              <p:cNvSpPr>
                <a:spLocks/>
              </p:cNvSpPr>
              <p:nvPr/>
            </p:nvSpPr>
            <p:spPr bwMode="auto">
              <a:xfrm>
                <a:off x="3863636" y="3672791"/>
                <a:ext cx="1566505" cy="478001"/>
              </a:xfrm>
              <a:prstGeom prst="rect">
                <a:avLst/>
              </a:prstGeom>
              <a:solidFill>
                <a:srgbClr val="CCFFCC"/>
              </a:solidFill>
              <a:ln w="25400" cap="flat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lIns="0" tIns="0" rIns="40639" bIns="0" anchor="ctr"/>
              <a:lstStyle/>
              <a:p>
                <a:pPr marL="39688" algn="ctr"/>
                <a:r>
                  <a:rPr lang="en-US" b="1" dirty="0" smtClean="0">
                    <a:solidFill>
                      <a:srgbClr val="000000"/>
                    </a:solidFill>
                    <a:cs typeface="Gill Sans" charset="0"/>
                  </a:rPr>
                  <a:t>Acetyl CoA</a:t>
                </a:r>
                <a:endParaRPr lang="en-US" b="1" dirty="0">
                  <a:solidFill>
                    <a:srgbClr val="000000"/>
                  </a:solidFill>
                  <a:cs typeface="Gill Sans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96568" y="2188606"/>
              <a:ext cx="22108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Glucose</a:t>
              </a:r>
              <a:endParaRPr lang="en-US" sz="4000" b="1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alphaModFix amt="42000"/>
            </a:blip>
            <a:stretch>
              <a:fillRect/>
            </a:stretch>
          </p:blipFill>
          <p:spPr>
            <a:xfrm flipH="1">
              <a:off x="87159" y="797695"/>
              <a:ext cx="1915085" cy="17448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4306" y="851778"/>
              <a:ext cx="1820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Glycogen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2478" y="3791745"/>
              <a:ext cx="1820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Glycogen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33918" y="1970588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Glucose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 flipV="1">
            <a:off x="4699688" y="1276496"/>
            <a:ext cx="649630" cy="135556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 flipH="1" flipV="1">
            <a:off x="4210953" y="1225855"/>
            <a:ext cx="0" cy="142150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9" name="Line 2"/>
          <p:cNvSpPr>
            <a:spLocks noChangeShapeType="1"/>
          </p:cNvSpPr>
          <p:nvPr/>
        </p:nvSpPr>
        <p:spPr bwMode="auto">
          <a:xfrm flipH="1" flipV="1">
            <a:off x="3056704" y="1345354"/>
            <a:ext cx="633391" cy="125611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1725" y="5959503"/>
            <a:ext cx="89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ill Sans"/>
                <a:cs typeface="Gill Sans"/>
              </a:rPr>
              <a:t>Remember, glucose stored in the muscles can only be used in that muscle!</a:t>
            </a:r>
            <a:endParaRPr lang="en-US" b="1" dirty="0">
              <a:latin typeface="Gill Sans"/>
              <a:cs typeface="Gill San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85505" y="3152776"/>
            <a:ext cx="8954" cy="41697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17985" y="1680767"/>
            <a:ext cx="8954" cy="41697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455137" y="3096690"/>
            <a:ext cx="657842" cy="100082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0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29227" y="1103464"/>
            <a:ext cx="8639727" cy="5317704"/>
            <a:chOff x="-129227" y="797695"/>
            <a:chExt cx="8639727" cy="53177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426939" y="1561682"/>
              <a:ext cx="7083561" cy="4553717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785014" y="3313464"/>
              <a:ext cx="2506039" cy="2126639"/>
              <a:chOff x="3247047" y="3672791"/>
              <a:chExt cx="2506039" cy="212663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247047" y="4022180"/>
                <a:ext cx="2506039" cy="1777250"/>
                <a:chOff x="2221318" y="3312410"/>
                <a:chExt cx="3771107" cy="2623310"/>
              </a:xfrm>
            </p:grpSpPr>
            <p:pic>
              <p:nvPicPr>
                <p:cNvPr id="39" name="Picture 35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1318" y="3312410"/>
                  <a:ext cx="3771107" cy="2623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23"/>
                <p:cNvSpPr>
                  <a:spLocks/>
                </p:cNvSpPr>
                <p:nvPr/>
              </p:nvSpPr>
              <p:spPr bwMode="auto">
                <a:xfrm>
                  <a:off x="3854450" y="4032250"/>
                  <a:ext cx="1371600" cy="660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 marL="39688" algn="ctr"/>
                  <a:endParaRPr lang="en-US" sz="1800" b="1" dirty="0">
                    <a:solidFill>
                      <a:schemeClr val="tx1"/>
                    </a:solidFill>
                    <a:latin typeface="Calibri Bold" charset="0"/>
                    <a:ea typeface="ＭＳ Ｐゴシック" charset="0"/>
                    <a:cs typeface="Calibri Bold" charset="0"/>
                    <a:sym typeface="Calibri Bold" charset="0"/>
                  </a:endParaRPr>
                </a:p>
              </p:txBody>
            </p:sp>
          </p:grpSp>
          <p:sp>
            <p:nvSpPr>
              <p:cNvPr id="36" name="Rectangle 1"/>
              <p:cNvSpPr>
                <a:spLocks/>
              </p:cNvSpPr>
              <p:nvPr/>
            </p:nvSpPr>
            <p:spPr bwMode="auto">
              <a:xfrm>
                <a:off x="3863636" y="3672791"/>
                <a:ext cx="1566505" cy="478001"/>
              </a:xfrm>
              <a:prstGeom prst="rect">
                <a:avLst/>
              </a:prstGeom>
              <a:solidFill>
                <a:srgbClr val="CCFFCC"/>
              </a:solidFill>
              <a:ln w="25400" cap="flat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lIns="0" tIns="0" rIns="40639" bIns="0" anchor="ctr"/>
              <a:lstStyle/>
              <a:p>
                <a:pPr marL="39688" algn="ctr"/>
                <a:r>
                  <a:rPr lang="en-US" b="1" dirty="0" smtClean="0">
                    <a:solidFill>
                      <a:srgbClr val="000000"/>
                    </a:solidFill>
                    <a:cs typeface="Gill Sans" charset="0"/>
                  </a:rPr>
                  <a:t>Acetyl CoA</a:t>
                </a:r>
                <a:endParaRPr lang="en-US" b="1" dirty="0">
                  <a:solidFill>
                    <a:srgbClr val="000000"/>
                  </a:solidFill>
                  <a:cs typeface="Gill Sans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96568" y="2188606"/>
              <a:ext cx="22108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Glucose</a:t>
              </a:r>
              <a:endParaRPr lang="en-US" sz="40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3918" y="5515443"/>
              <a:ext cx="202732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Amino acids</a:t>
              </a:r>
              <a:endParaRPr lang="en-US" sz="2400" b="1" dirty="0"/>
            </a:p>
          </p:txBody>
        </p:sp>
        <p:sp>
          <p:nvSpPr>
            <p:cNvPr id="18" name="Line 2"/>
            <p:cNvSpPr>
              <a:spLocks noChangeShapeType="1"/>
            </p:cNvSpPr>
            <p:nvPr/>
          </p:nvSpPr>
          <p:spPr bwMode="auto">
            <a:xfrm flipV="1">
              <a:off x="4196120" y="2841620"/>
              <a:ext cx="0" cy="444978"/>
            </a:xfrm>
            <a:prstGeom prst="lin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rot="21423813" flipV="1">
              <a:off x="2789423" y="4828990"/>
              <a:ext cx="816501" cy="67917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108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alphaModFix amt="42000"/>
            </a:blip>
            <a:stretch>
              <a:fillRect/>
            </a:stretch>
          </p:blipFill>
          <p:spPr>
            <a:xfrm flipH="1">
              <a:off x="87159" y="797695"/>
              <a:ext cx="1915085" cy="17448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4306" y="851778"/>
              <a:ext cx="1820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>
                      <a:lumMod val="50000"/>
                    </a:schemeClr>
                  </a:solidFill>
                </a:rPr>
                <a:t>Glycogen</a:t>
              </a:r>
              <a:endParaRPr lang="en-US" sz="2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2478" y="3791745"/>
              <a:ext cx="1820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F7F7F"/>
                  </a:solidFill>
                </a:rPr>
                <a:t>Glycogen</a:t>
              </a:r>
              <a:endParaRPr lang="en-US" sz="2800" b="1" dirty="0">
                <a:solidFill>
                  <a:srgbClr val="7F7F7F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 rot="13521397" flipH="1" flipV="1">
              <a:off x="-266252" y="3231270"/>
              <a:ext cx="2023161" cy="1749111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108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>
              <a:outerShdw blurRad="38100" dist="253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b="1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650"/>
            <a:ext cx="9144000" cy="1261949"/>
          </a:xfrm>
        </p:spPr>
        <p:txBody>
          <a:bodyPr/>
          <a:lstStyle/>
          <a:p>
            <a:r>
              <a:rPr lang="en-US" sz="3200" dirty="0" smtClean="0"/>
              <a:t>When glycogen is running low (fasting):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2. </a:t>
            </a:r>
            <a:r>
              <a:rPr lang="en-US" sz="2800" dirty="0" smtClean="0"/>
              <a:t> </a:t>
            </a:r>
            <a:r>
              <a:rPr lang="en-US" sz="2400" dirty="0" smtClean="0"/>
              <a:t>Amino acids are used for gluconeogenesis &amp; energy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833918" y="1970588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F7F7F"/>
                </a:solidFill>
              </a:rPr>
              <a:t>Glucose</a:t>
            </a:r>
            <a:endParaRPr lang="en-US" sz="2000" b="1" dirty="0">
              <a:solidFill>
                <a:srgbClr val="7F7F7F"/>
              </a:solidFill>
            </a:endParaRPr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 flipV="1">
            <a:off x="4699688" y="1276496"/>
            <a:ext cx="649630" cy="135556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 flipH="1" flipV="1">
            <a:off x="4210953" y="1225855"/>
            <a:ext cx="0" cy="142150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9" name="Line 2"/>
          <p:cNvSpPr>
            <a:spLocks noChangeShapeType="1"/>
          </p:cNvSpPr>
          <p:nvPr/>
        </p:nvSpPr>
        <p:spPr bwMode="auto">
          <a:xfrm flipH="1" flipV="1">
            <a:off x="3056704" y="1345354"/>
            <a:ext cx="633391" cy="125611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49853" y="2458283"/>
            <a:ext cx="1421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2157" y="4456302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Citric Acid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Cycle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417985" y="1680767"/>
            <a:ext cx="8954" cy="416972"/>
          </a:xfrm>
          <a:prstGeom prst="straightConnector1">
            <a:avLst/>
          </a:prstGeom>
          <a:ln w="38100" cmpd="sng">
            <a:solidFill>
              <a:schemeClr val="bg1">
                <a:lumMod val="6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55137" y="3096690"/>
            <a:ext cx="657842" cy="1000824"/>
          </a:xfrm>
          <a:prstGeom prst="straightConnector1">
            <a:avLst/>
          </a:prstGeom>
          <a:ln w="38100" cmpd="sng">
            <a:solidFill>
              <a:schemeClr val="bg1">
                <a:lumMod val="65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Line 2"/>
          <p:cNvSpPr>
            <a:spLocks noChangeShapeType="1"/>
          </p:cNvSpPr>
          <p:nvPr/>
        </p:nvSpPr>
        <p:spPr bwMode="auto">
          <a:xfrm flipV="1">
            <a:off x="2455137" y="3202261"/>
            <a:ext cx="946466" cy="254361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7348545">
            <a:off x="2060018" y="4671203"/>
            <a:ext cx="199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Gluconeogenesis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2377" y="2789463"/>
            <a:ext cx="1688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This stage ends when the supply of free amino acids run out (several days) or else you start digesting your own organs!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39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159" y="986004"/>
            <a:ext cx="8901290" cy="5956360"/>
            <a:chOff x="87159" y="680235"/>
            <a:chExt cx="8901290" cy="59563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426939" y="1561682"/>
              <a:ext cx="7083561" cy="455371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752766" y="680235"/>
              <a:ext cx="1235683" cy="1412117"/>
              <a:chOff x="6958412" y="-733714"/>
              <a:chExt cx="1677385" cy="167738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alphaModFix amt="62000"/>
              </a:blip>
              <a:stretch>
                <a:fillRect/>
              </a:stretch>
            </p:blipFill>
            <p:spPr>
              <a:xfrm>
                <a:off x="6958412" y="-733714"/>
                <a:ext cx="1677385" cy="1677388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7104846" y="-304474"/>
                <a:ext cx="1440407" cy="7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  <a:latin typeface="Gill Sans"/>
                    <a:cs typeface="Gill Sans"/>
                  </a:rPr>
                  <a:t>Adipose</a:t>
                </a:r>
              </a:p>
              <a:p>
                <a:pPr algn="r"/>
                <a:r>
                  <a:rPr lang="en-US" dirty="0">
                    <a:solidFill>
                      <a:srgbClr val="000000"/>
                    </a:solidFill>
                    <a:latin typeface="Gill Sans"/>
                    <a:cs typeface="Gill Sans"/>
                  </a:rPr>
                  <a:t>stores fat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133934" y="4607800"/>
              <a:ext cx="2996154" cy="2028795"/>
              <a:chOff x="6472470" y="4302372"/>
              <a:chExt cx="2995094" cy="1929907"/>
            </a:xfrm>
          </p:grpSpPr>
          <p:pic>
            <p:nvPicPr>
              <p:cNvPr id="41" name="Picture 2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2470" y="4302372"/>
                <a:ext cx="2995094" cy="1929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10"/>
              <p:cNvSpPr>
                <a:spLocks/>
              </p:cNvSpPr>
              <p:nvPr/>
            </p:nvSpPr>
            <p:spPr bwMode="auto">
              <a:xfrm>
                <a:off x="7528810" y="4764382"/>
                <a:ext cx="1190596" cy="65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40" bIns="0"/>
              <a:lstStyle/>
              <a:p>
                <a:pPr marL="39688" algn="ctr"/>
                <a:r>
                  <a:rPr lang="en-US" dirty="0" smtClean="0">
                    <a:solidFill>
                      <a:srgbClr val="000000"/>
                    </a:solidFill>
                    <a:latin typeface="Gill Sans"/>
                    <a:ea typeface="ＭＳ Ｐゴシック" charset="0"/>
                    <a:cs typeface="Gill Sans"/>
                    <a:sym typeface="Calibri Bold" charset="0"/>
                  </a:rPr>
                  <a:t>Lipolysis</a:t>
                </a:r>
              </a:p>
              <a:p>
                <a:pPr marL="39688" algn="ctr"/>
                <a:r>
                  <a:rPr lang="en-US" dirty="0">
                    <a:solidFill>
                      <a:srgbClr val="000000"/>
                    </a:solidFill>
                    <a:latin typeface="Gill Sans"/>
                    <a:cs typeface="Gill Sans"/>
                    <a:sym typeface="Calibri Bold" charset="0"/>
                  </a:rPr>
                  <a:t>b</a:t>
                </a:r>
                <a:r>
                  <a:rPr lang="en-US" dirty="0" smtClean="0">
                    <a:solidFill>
                      <a:srgbClr val="000000"/>
                    </a:solidFill>
                    <a:latin typeface="Gill Sans"/>
                    <a:cs typeface="Gill Sans"/>
                    <a:sym typeface="Calibri Bold" charset="0"/>
                  </a:rPr>
                  <a:t>reaks</a:t>
                </a:r>
              </a:p>
              <a:p>
                <a:pPr marL="39688" algn="ctr"/>
                <a:r>
                  <a:rPr lang="en-US" dirty="0">
                    <a:solidFill>
                      <a:srgbClr val="000000"/>
                    </a:solidFill>
                    <a:latin typeface="Gill Sans"/>
                    <a:cs typeface="Gill Sans"/>
                    <a:sym typeface="Calibri Bold" charset="0"/>
                  </a:rPr>
                  <a:t>d</a:t>
                </a:r>
                <a:r>
                  <a:rPr lang="en-US" dirty="0" smtClean="0">
                    <a:solidFill>
                      <a:srgbClr val="000000"/>
                    </a:solidFill>
                    <a:latin typeface="Gill Sans"/>
                    <a:ea typeface="ＭＳ Ｐゴシック" charset="0"/>
                    <a:cs typeface="Gill Sans"/>
                    <a:sym typeface="Calibri Bold" charset="0"/>
                  </a:rPr>
                  <a:t>own fat</a:t>
                </a:r>
                <a:endParaRPr lang="en-US" dirty="0">
                  <a:solidFill>
                    <a:srgbClr val="000000"/>
                  </a:solidFill>
                  <a:latin typeface="Gill Sans"/>
                  <a:ea typeface="ＭＳ Ｐゴシック" charset="0"/>
                  <a:cs typeface="Gill Sans"/>
                  <a:sym typeface="Calibri Bold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85014" y="3313464"/>
              <a:ext cx="2506039" cy="2126639"/>
              <a:chOff x="3247047" y="3672791"/>
              <a:chExt cx="2506039" cy="212663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247047" y="4022180"/>
                <a:ext cx="2506039" cy="1777250"/>
                <a:chOff x="2221318" y="3312410"/>
                <a:chExt cx="3771107" cy="2623310"/>
              </a:xfrm>
            </p:grpSpPr>
            <p:pic>
              <p:nvPicPr>
                <p:cNvPr id="39" name="Picture 35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1318" y="3312410"/>
                  <a:ext cx="3771107" cy="2623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23"/>
                <p:cNvSpPr>
                  <a:spLocks/>
                </p:cNvSpPr>
                <p:nvPr/>
              </p:nvSpPr>
              <p:spPr bwMode="auto">
                <a:xfrm>
                  <a:off x="3854450" y="4032250"/>
                  <a:ext cx="1371600" cy="660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 marL="39688" algn="ctr"/>
                  <a:endParaRPr lang="en-US" sz="1800" b="1" dirty="0">
                    <a:solidFill>
                      <a:schemeClr val="tx1"/>
                    </a:solidFill>
                    <a:latin typeface="Calibri Bold" charset="0"/>
                    <a:ea typeface="ＭＳ Ｐゴシック" charset="0"/>
                    <a:cs typeface="Calibri Bold" charset="0"/>
                    <a:sym typeface="Calibri Bold" charset="0"/>
                  </a:endParaRPr>
                </a:p>
              </p:txBody>
            </p:sp>
          </p:grpSp>
          <p:sp>
            <p:nvSpPr>
              <p:cNvPr id="36" name="Rectangle 1"/>
              <p:cNvSpPr>
                <a:spLocks/>
              </p:cNvSpPr>
              <p:nvPr/>
            </p:nvSpPr>
            <p:spPr bwMode="auto">
              <a:xfrm>
                <a:off x="3863636" y="3672791"/>
                <a:ext cx="1566505" cy="478001"/>
              </a:xfrm>
              <a:prstGeom prst="rect">
                <a:avLst/>
              </a:prstGeom>
              <a:solidFill>
                <a:srgbClr val="CCFFCC"/>
              </a:solidFill>
              <a:ln w="25400" cap="flat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lIns="0" tIns="0" rIns="40639" bIns="0" anchor="ctr"/>
              <a:lstStyle/>
              <a:p>
                <a:pPr marL="39688" algn="ctr"/>
                <a:r>
                  <a:rPr lang="en-US" b="1" dirty="0" smtClean="0">
                    <a:solidFill>
                      <a:srgbClr val="000000"/>
                    </a:solidFill>
                    <a:cs typeface="Gill Sans" charset="0"/>
                  </a:rPr>
                  <a:t>Acetyl CoA</a:t>
                </a:r>
                <a:endParaRPr lang="en-US" b="1" dirty="0">
                  <a:solidFill>
                    <a:srgbClr val="000000"/>
                  </a:solidFill>
                  <a:cs typeface="Gill Sans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96568" y="2188606"/>
              <a:ext cx="22108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Glucose</a:t>
              </a:r>
              <a:endParaRPr lang="en-US" sz="40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3918" y="5515443"/>
              <a:ext cx="202732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Amino acids</a:t>
              </a:r>
              <a:endParaRPr lang="en-US" sz="2400" b="1" dirty="0"/>
            </a:p>
          </p:txBody>
        </p:sp>
        <p:sp>
          <p:nvSpPr>
            <p:cNvPr id="18" name="Line 2"/>
            <p:cNvSpPr>
              <a:spLocks noChangeShapeType="1"/>
            </p:cNvSpPr>
            <p:nvPr/>
          </p:nvSpPr>
          <p:spPr bwMode="auto">
            <a:xfrm>
              <a:off x="4196120" y="2824959"/>
              <a:ext cx="0" cy="521528"/>
            </a:xfrm>
            <a:prstGeom prst="line">
              <a:avLst/>
            </a:prstGeom>
            <a:noFill/>
            <a:ln w="57150" cap="flat">
              <a:solidFill>
                <a:srgbClr val="000000"/>
              </a:solidFill>
              <a:prstDash val="solid"/>
              <a:round/>
              <a:headEnd type="triangle" w="med" len="med"/>
              <a:tailEnd type="none" w="lg" len="lg"/>
            </a:ln>
            <a:effectLst>
              <a:outerShdw blurRad="38100" dist="19999" dir="5400000" algn="ctr" rotWithShape="0">
                <a:schemeClr val="bg2">
                  <a:alpha val="37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alphaModFix amt="42000"/>
            </a:blip>
            <a:stretch>
              <a:fillRect/>
            </a:stretch>
          </p:blipFill>
          <p:spPr>
            <a:xfrm flipH="1">
              <a:off x="87159" y="797695"/>
              <a:ext cx="1915085" cy="17448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4306" y="851778"/>
              <a:ext cx="1820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F7F7F"/>
                  </a:solidFill>
                </a:rPr>
                <a:t>Glycogen</a:t>
              </a:r>
              <a:endParaRPr lang="en-US" sz="2800" b="1" dirty="0">
                <a:solidFill>
                  <a:srgbClr val="7F7F7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2478" y="3791745"/>
              <a:ext cx="1820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7F7F7F"/>
                  </a:solidFill>
                </a:rPr>
                <a:t>Glycogen</a:t>
              </a:r>
              <a:endParaRPr lang="en-US" sz="2800" b="1" dirty="0">
                <a:solidFill>
                  <a:srgbClr val="7F7F7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7620" y="2472032"/>
              <a:ext cx="2206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Triglyceride</a:t>
              </a:r>
              <a:endParaRPr lang="en-US" sz="20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33918" y="1970588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F7F7F"/>
                </a:solidFill>
              </a:rPr>
              <a:t>Glucose</a:t>
            </a:r>
            <a:endParaRPr lang="en-US" sz="2000" b="1" dirty="0">
              <a:solidFill>
                <a:srgbClr val="7F7F7F"/>
              </a:solidFill>
            </a:endParaRPr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 flipV="1">
            <a:off x="4699688" y="1276496"/>
            <a:ext cx="649630" cy="135556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 flipH="1" flipV="1">
            <a:off x="4210953" y="1225855"/>
            <a:ext cx="0" cy="142150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9" name="Line 2"/>
          <p:cNvSpPr>
            <a:spLocks noChangeShapeType="1"/>
          </p:cNvSpPr>
          <p:nvPr/>
        </p:nvSpPr>
        <p:spPr bwMode="auto">
          <a:xfrm flipH="1" flipV="1">
            <a:off x="3056704" y="1345354"/>
            <a:ext cx="633391" cy="125611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49853" y="2458283"/>
            <a:ext cx="1421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2</a:t>
            </a:r>
            <a:r>
              <a:rPr lang="en-US" sz="2400" dirty="0" smtClean="0"/>
              <a:t>.  Lipolysis creates Acetyl </a:t>
            </a:r>
            <a:r>
              <a:rPr lang="en-US" sz="2400" dirty="0" smtClean="0"/>
              <a:t>CoA (happens at the same time as gluconeogenesis)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3542157" y="4456302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Citric Acid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Cycle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2455137" y="3096690"/>
            <a:ext cx="657842" cy="1000824"/>
          </a:xfrm>
          <a:prstGeom prst="straightConnector1">
            <a:avLst/>
          </a:prstGeom>
          <a:ln w="38100" cmpd="sng">
            <a:solidFill>
              <a:schemeClr val="bg1">
                <a:lumMod val="65000"/>
              </a:schemeClr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417985" y="1680767"/>
            <a:ext cx="8954" cy="416972"/>
          </a:xfrm>
          <a:prstGeom prst="straightConnector1">
            <a:avLst/>
          </a:prstGeom>
          <a:ln w="38100" cmpd="sng">
            <a:solidFill>
              <a:schemeClr val="bg1">
                <a:lumMod val="6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Freeform 27"/>
          <p:cNvSpPr>
            <a:spLocks/>
          </p:cNvSpPr>
          <p:nvPr/>
        </p:nvSpPr>
        <p:spPr bwMode="auto">
          <a:xfrm rot="13521397" flipH="1" flipV="1">
            <a:off x="-266252" y="3537039"/>
            <a:ext cx="2023161" cy="174911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/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 flipV="1">
            <a:off x="2455137" y="3202261"/>
            <a:ext cx="946466" cy="254361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 rot="21423813" flipV="1">
            <a:off x="2789423" y="5134759"/>
            <a:ext cx="816501" cy="67917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9" name="Line 2"/>
          <p:cNvSpPr>
            <a:spLocks noChangeShapeType="1"/>
          </p:cNvSpPr>
          <p:nvPr/>
        </p:nvSpPr>
        <p:spPr bwMode="auto">
          <a:xfrm>
            <a:off x="5133935" y="3968622"/>
            <a:ext cx="1056714" cy="113401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0" name="Line 2"/>
          <p:cNvSpPr>
            <a:spLocks noChangeShapeType="1"/>
          </p:cNvSpPr>
          <p:nvPr/>
        </p:nvSpPr>
        <p:spPr bwMode="auto">
          <a:xfrm flipV="1">
            <a:off x="6762827" y="3202260"/>
            <a:ext cx="0" cy="17394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1" name="Line 2"/>
          <p:cNvSpPr>
            <a:spLocks noChangeShapeType="1"/>
          </p:cNvSpPr>
          <p:nvPr/>
        </p:nvSpPr>
        <p:spPr bwMode="auto">
          <a:xfrm flipH="1">
            <a:off x="7393808" y="2097739"/>
            <a:ext cx="610660" cy="75790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n-US" dirty="0" smtClean="0"/>
              <a:t>3.  After </a:t>
            </a:r>
            <a:r>
              <a:rPr lang="en-US" dirty="0" smtClean="0"/>
              <a:t>several days of fasting we rely solely on the adipose!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26939" y="986004"/>
            <a:ext cx="7561510" cy="5956360"/>
            <a:chOff x="1426939" y="680235"/>
            <a:chExt cx="7561510" cy="59563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426939" y="1561682"/>
              <a:ext cx="7083561" cy="455371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752766" y="680235"/>
              <a:ext cx="1235683" cy="1412117"/>
              <a:chOff x="6958412" y="-733714"/>
              <a:chExt cx="1677385" cy="167738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alphaModFix amt="62000"/>
              </a:blip>
              <a:stretch>
                <a:fillRect/>
              </a:stretch>
            </p:blipFill>
            <p:spPr>
              <a:xfrm>
                <a:off x="6958412" y="-733714"/>
                <a:ext cx="1677385" cy="1677388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7104846" y="-304474"/>
                <a:ext cx="1440407" cy="7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000000"/>
                    </a:solidFill>
                    <a:latin typeface="Gill Sans"/>
                    <a:cs typeface="Gill Sans"/>
                  </a:rPr>
                  <a:t>Adipose</a:t>
                </a:r>
              </a:p>
              <a:p>
                <a:pPr algn="r"/>
                <a:r>
                  <a:rPr lang="en-US" dirty="0">
                    <a:solidFill>
                      <a:srgbClr val="000000"/>
                    </a:solidFill>
                    <a:latin typeface="Gill Sans"/>
                    <a:cs typeface="Gill Sans"/>
                  </a:rPr>
                  <a:t>stores fat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133934" y="4607800"/>
              <a:ext cx="2996154" cy="2028795"/>
              <a:chOff x="6472470" y="4302372"/>
              <a:chExt cx="2995094" cy="1929907"/>
            </a:xfrm>
          </p:grpSpPr>
          <p:pic>
            <p:nvPicPr>
              <p:cNvPr id="41" name="Picture 2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2470" y="4302372"/>
                <a:ext cx="2995094" cy="1929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10"/>
              <p:cNvSpPr>
                <a:spLocks/>
              </p:cNvSpPr>
              <p:nvPr/>
            </p:nvSpPr>
            <p:spPr bwMode="auto">
              <a:xfrm>
                <a:off x="7528810" y="4764382"/>
                <a:ext cx="1190596" cy="65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40" bIns="0"/>
              <a:lstStyle/>
              <a:p>
                <a:pPr marL="39688" algn="ctr"/>
                <a:r>
                  <a:rPr lang="en-US" dirty="0" smtClean="0">
                    <a:solidFill>
                      <a:srgbClr val="000000"/>
                    </a:solidFill>
                    <a:latin typeface="Gill Sans"/>
                    <a:ea typeface="ＭＳ Ｐゴシック" charset="0"/>
                    <a:cs typeface="Gill Sans"/>
                    <a:sym typeface="Calibri Bold" charset="0"/>
                  </a:rPr>
                  <a:t>Lipolysis</a:t>
                </a:r>
              </a:p>
              <a:p>
                <a:pPr marL="39688" algn="ctr"/>
                <a:r>
                  <a:rPr lang="en-US" dirty="0">
                    <a:solidFill>
                      <a:srgbClr val="000000"/>
                    </a:solidFill>
                    <a:latin typeface="Gill Sans"/>
                    <a:cs typeface="Gill Sans"/>
                    <a:sym typeface="Calibri Bold" charset="0"/>
                  </a:rPr>
                  <a:t>b</a:t>
                </a:r>
                <a:r>
                  <a:rPr lang="en-US" dirty="0" smtClean="0">
                    <a:solidFill>
                      <a:srgbClr val="000000"/>
                    </a:solidFill>
                    <a:latin typeface="Gill Sans"/>
                    <a:cs typeface="Gill Sans"/>
                    <a:sym typeface="Calibri Bold" charset="0"/>
                  </a:rPr>
                  <a:t>reaks</a:t>
                </a:r>
              </a:p>
              <a:p>
                <a:pPr marL="39688" algn="ctr"/>
                <a:r>
                  <a:rPr lang="en-US" dirty="0">
                    <a:solidFill>
                      <a:srgbClr val="000000"/>
                    </a:solidFill>
                    <a:latin typeface="Gill Sans"/>
                    <a:cs typeface="Gill Sans"/>
                    <a:sym typeface="Calibri Bold" charset="0"/>
                  </a:rPr>
                  <a:t>d</a:t>
                </a:r>
                <a:r>
                  <a:rPr lang="en-US" dirty="0" smtClean="0">
                    <a:solidFill>
                      <a:srgbClr val="000000"/>
                    </a:solidFill>
                    <a:latin typeface="Gill Sans"/>
                    <a:ea typeface="ＭＳ Ｐゴシック" charset="0"/>
                    <a:cs typeface="Gill Sans"/>
                    <a:sym typeface="Calibri Bold" charset="0"/>
                  </a:rPr>
                  <a:t>own fat</a:t>
                </a:r>
                <a:endParaRPr lang="en-US" dirty="0">
                  <a:solidFill>
                    <a:srgbClr val="000000"/>
                  </a:solidFill>
                  <a:latin typeface="Gill Sans"/>
                  <a:ea typeface="ＭＳ Ｐゴシック" charset="0"/>
                  <a:cs typeface="Gill Sans"/>
                  <a:sym typeface="Calibri Bold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85014" y="3313464"/>
              <a:ext cx="2506039" cy="2126639"/>
              <a:chOff x="3247047" y="3672791"/>
              <a:chExt cx="2506039" cy="212663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247047" y="4022180"/>
                <a:ext cx="2506039" cy="1777250"/>
                <a:chOff x="2221318" y="3312410"/>
                <a:chExt cx="3771107" cy="2623310"/>
              </a:xfrm>
            </p:grpSpPr>
            <p:pic>
              <p:nvPicPr>
                <p:cNvPr id="39" name="Picture 35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1318" y="3312410"/>
                  <a:ext cx="3771107" cy="2623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23"/>
                <p:cNvSpPr>
                  <a:spLocks/>
                </p:cNvSpPr>
                <p:nvPr/>
              </p:nvSpPr>
              <p:spPr bwMode="auto">
                <a:xfrm>
                  <a:off x="3854450" y="4032250"/>
                  <a:ext cx="1371600" cy="660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 marL="39688" algn="ctr"/>
                  <a:endParaRPr lang="en-US" sz="1800" b="1" dirty="0">
                    <a:solidFill>
                      <a:schemeClr val="tx1"/>
                    </a:solidFill>
                    <a:latin typeface="Calibri Bold" charset="0"/>
                    <a:ea typeface="ＭＳ Ｐゴシック" charset="0"/>
                    <a:cs typeface="Calibri Bold" charset="0"/>
                    <a:sym typeface="Calibri Bold" charset="0"/>
                  </a:endParaRPr>
                </a:p>
              </p:txBody>
            </p:sp>
          </p:grpSp>
          <p:sp>
            <p:nvSpPr>
              <p:cNvPr id="36" name="Rectangle 1"/>
              <p:cNvSpPr>
                <a:spLocks/>
              </p:cNvSpPr>
              <p:nvPr/>
            </p:nvSpPr>
            <p:spPr bwMode="auto">
              <a:xfrm>
                <a:off x="3863636" y="3672791"/>
                <a:ext cx="1566505" cy="478001"/>
              </a:xfrm>
              <a:prstGeom prst="rect">
                <a:avLst/>
              </a:prstGeom>
              <a:solidFill>
                <a:srgbClr val="CCFFCC"/>
              </a:solidFill>
              <a:ln w="25400" cap="flat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lIns="0" tIns="0" rIns="40639" bIns="0" anchor="ctr"/>
              <a:lstStyle/>
              <a:p>
                <a:pPr marL="39688" algn="ctr"/>
                <a:r>
                  <a:rPr lang="en-US" b="1" dirty="0" smtClean="0">
                    <a:solidFill>
                      <a:srgbClr val="000000"/>
                    </a:solidFill>
                    <a:cs typeface="Gill Sans" charset="0"/>
                  </a:rPr>
                  <a:t>Ketones</a:t>
                </a:r>
                <a:endParaRPr lang="en-US" b="1" dirty="0">
                  <a:solidFill>
                    <a:srgbClr val="000000"/>
                  </a:solidFill>
                  <a:cs typeface="Gill Sans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797620" y="2472032"/>
              <a:ext cx="2206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Triglyceride</a:t>
              </a:r>
              <a:endParaRPr lang="en-US" sz="20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42157" y="4456302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Citric Acid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Cycle</a:t>
            </a:r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 flipH="1">
            <a:off x="7393808" y="2097739"/>
            <a:ext cx="610660" cy="75790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3" name="Line 2"/>
          <p:cNvSpPr>
            <a:spLocks noChangeShapeType="1"/>
          </p:cNvSpPr>
          <p:nvPr/>
        </p:nvSpPr>
        <p:spPr bwMode="auto">
          <a:xfrm>
            <a:off x="5133935" y="3968622"/>
            <a:ext cx="1056714" cy="113401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4" name="Line 2"/>
          <p:cNvSpPr>
            <a:spLocks noChangeShapeType="1"/>
          </p:cNvSpPr>
          <p:nvPr/>
        </p:nvSpPr>
        <p:spPr bwMode="auto">
          <a:xfrm flipV="1">
            <a:off x="6762827" y="3202260"/>
            <a:ext cx="0" cy="17394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8385" y="1285980"/>
            <a:ext cx="14771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all free amino acids are finally gone, fatty acids are converted into ketones (glucose-like) = </a:t>
            </a:r>
            <a:r>
              <a:rPr lang="en-US" dirty="0" err="1" smtClean="0"/>
              <a:t>ketogenesis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*brain and blood can use ketones just like glucose)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n-US" dirty="0" smtClean="0"/>
              <a:t>Putting it all together</a:t>
            </a:r>
            <a:br>
              <a:rPr lang="en-US" dirty="0" smtClean="0"/>
            </a:br>
            <a:r>
              <a:rPr lang="en-US" u="sng" dirty="0" smtClean="0"/>
              <a:t>Un-Storing Energy</a:t>
            </a:r>
            <a:br>
              <a:rPr lang="en-US" u="sng" dirty="0" smtClean="0"/>
            </a:br>
            <a:r>
              <a:rPr lang="en-US" u="sng" dirty="0" smtClean="0"/>
              <a:t> </a:t>
            </a:r>
            <a:endParaRPr lang="en-US" sz="1000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87159" y="986004"/>
            <a:ext cx="8901290" cy="5956360"/>
            <a:chOff x="87159" y="680235"/>
            <a:chExt cx="8901290" cy="59563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426939" y="1561682"/>
              <a:ext cx="7083561" cy="455371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752766" y="680235"/>
              <a:ext cx="1235683" cy="1412117"/>
              <a:chOff x="6958412" y="-733714"/>
              <a:chExt cx="1677385" cy="167738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alphaModFix amt="62000"/>
              </a:blip>
              <a:stretch>
                <a:fillRect/>
              </a:stretch>
            </p:blipFill>
            <p:spPr>
              <a:xfrm>
                <a:off x="6958412" y="-733714"/>
                <a:ext cx="1677385" cy="1677388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7104846" y="-304474"/>
                <a:ext cx="1440407" cy="7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latin typeface="Gill Sans"/>
                    <a:cs typeface="Gill Sans"/>
                  </a:rPr>
                  <a:t>Adipose</a:t>
                </a:r>
              </a:p>
              <a:p>
                <a:pPr algn="r"/>
                <a:r>
                  <a:rPr lang="en-US" dirty="0">
                    <a:latin typeface="Gill Sans"/>
                    <a:cs typeface="Gill Sans"/>
                  </a:rPr>
                  <a:t>stores fat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133934" y="4607800"/>
              <a:ext cx="2996154" cy="2028795"/>
              <a:chOff x="6472470" y="4302372"/>
              <a:chExt cx="2995094" cy="1929907"/>
            </a:xfrm>
          </p:grpSpPr>
          <p:pic>
            <p:nvPicPr>
              <p:cNvPr id="41" name="Picture 2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2470" y="4302372"/>
                <a:ext cx="2995094" cy="1929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10"/>
              <p:cNvSpPr>
                <a:spLocks/>
              </p:cNvSpPr>
              <p:nvPr/>
            </p:nvSpPr>
            <p:spPr bwMode="auto">
              <a:xfrm>
                <a:off x="7528810" y="4764382"/>
                <a:ext cx="1190596" cy="65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40" bIns="0"/>
              <a:lstStyle/>
              <a:p>
                <a:pPr marL="39688" algn="ctr"/>
                <a:r>
                  <a:rPr lang="en-US" dirty="0" smtClean="0">
                    <a:latin typeface="Gill Sans"/>
                    <a:ea typeface="ＭＳ Ｐゴシック" charset="0"/>
                    <a:cs typeface="Gill Sans"/>
                    <a:sym typeface="Calibri Bold" charset="0"/>
                  </a:rPr>
                  <a:t>*Lipolysis</a:t>
                </a:r>
              </a:p>
              <a:p>
                <a:pPr marL="39688" algn="ctr"/>
                <a:r>
                  <a:rPr lang="en-US" dirty="0">
                    <a:latin typeface="Gill Sans"/>
                    <a:cs typeface="Gill Sans"/>
                    <a:sym typeface="Calibri Bold" charset="0"/>
                  </a:rPr>
                  <a:t>b</a:t>
                </a:r>
                <a:r>
                  <a:rPr lang="en-US" dirty="0" smtClean="0">
                    <a:latin typeface="Gill Sans"/>
                    <a:cs typeface="Gill Sans"/>
                    <a:sym typeface="Calibri Bold" charset="0"/>
                  </a:rPr>
                  <a:t>reaks</a:t>
                </a:r>
              </a:p>
              <a:p>
                <a:pPr marL="39688" algn="ctr"/>
                <a:r>
                  <a:rPr lang="en-US" dirty="0">
                    <a:latin typeface="Gill Sans"/>
                    <a:cs typeface="Gill Sans"/>
                    <a:sym typeface="Calibri Bold" charset="0"/>
                  </a:rPr>
                  <a:t>d</a:t>
                </a:r>
                <a:r>
                  <a:rPr lang="en-US" dirty="0" smtClean="0">
                    <a:latin typeface="Gill Sans"/>
                    <a:ea typeface="ＭＳ Ｐゴシック" charset="0"/>
                    <a:cs typeface="Gill Sans"/>
                    <a:sym typeface="Calibri Bold" charset="0"/>
                  </a:rPr>
                  <a:t>own fat</a:t>
                </a:r>
                <a:endParaRPr lang="en-US" dirty="0">
                  <a:latin typeface="Gill Sans"/>
                  <a:ea typeface="ＭＳ Ｐゴシック" charset="0"/>
                  <a:cs typeface="Gill Sans"/>
                  <a:sym typeface="Calibri Bold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85014" y="3313464"/>
              <a:ext cx="2506039" cy="2126639"/>
              <a:chOff x="3247047" y="3672791"/>
              <a:chExt cx="2506039" cy="212663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247047" y="4022180"/>
                <a:ext cx="2506039" cy="1777250"/>
                <a:chOff x="2221318" y="3312410"/>
                <a:chExt cx="3771107" cy="2623310"/>
              </a:xfrm>
            </p:grpSpPr>
            <p:pic>
              <p:nvPicPr>
                <p:cNvPr id="39" name="Picture 35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1318" y="3312410"/>
                  <a:ext cx="3771107" cy="2623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23"/>
                <p:cNvSpPr>
                  <a:spLocks/>
                </p:cNvSpPr>
                <p:nvPr/>
              </p:nvSpPr>
              <p:spPr bwMode="auto">
                <a:xfrm>
                  <a:off x="3854450" y="4032250"/>
                  <a:ext cx="1371600" cy="660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 marL="39688" algn="ctr"/>
                  <a:endParaRPr lang="en-US" sz="1800" b="1" dirty="0">
                    <a:latin typeface="Calibri Bold" charset="0"/>
                    <a:ea typeface="ＭＳ Ｐゴシック" charset="0"/>
                    <a:cs typeface="Calibri Bold" charset="0"/>
                    <a:sym typeface="Calibri Bold" charset="0"/>
                  </a:endParaRPr>
                </a:p>
              </p:txBody>
            </p:sp>
          </p:grpSp>
          <p:sp>
            <p:nvSpPr>
              <p:cNvPr id="36" name="Rectangle 1"/>
              <p:cNvSpPr>
                <a:spLocks/>
              </p:cNvSpPr>
              <p:nvPr/>
            </p:nvSpPr>
            <p:spPr bwMode="auto">
              <a:xfrm>
                <a:off x="3863636" y="3672791"/>
                <a:ext cx="1566505" cy="478001"/>
              </a:xfrm>
              <a:prstGeom prst="rect">
                <a:avLst/>
              </a:prstGeom>
              <a:solidFill>
                <a:srgbClr val="CCFFCC"/>
              </a:solidFill>
              <a:ln w="25400" cap="flat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lIns="0" tIns="0" rIns="40639" bIns="0" anchor="ctr"/>
              <a:lstStyle/>
              <a:p>
                <a:pPr marL="39688" algn="ctr"/>
                <a:r>
                  <a:rPr lang="en-US" b="1" dirty="0" smtClean="0">
                    <a:cs typeface="Gill Sans" charset="0"/>
                  </a:rPr>
                  <a:t>Acetyl CoA</a:t>
                </a:r>
                <a:endParaRPr lang="en-US" b="1" dirty="0">
                  <a:cs typeface="Gill Sans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96568" y="2188606"/>
              <a:ext cx="22108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Glucose</a:t>
              </a:r>
              <a:endParaRPr lang="en-US" sz="40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3918" y="5515443"/>
              <a:ext cx="202732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Amino acids</a:t>
              </a:r>
              <a:endParaRPr lang="en-US" sz="2400" b="1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alphaModFix amt="42000"/>
            </a:blip>
            <a:stretch>
              <a:fillRect/>
            </a:stretch>
          </p:blipFill>
          <p:spPr>
            <a:xfrm flipH="1">
              <a:off x="87159" y="797695"/>
              <a:ext cx="1915085" cy="17448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4306" y="851778"/>
              <a:ext cx="18229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Stage 1 - </a:t>
              </a:r>
            </a:p>
            <a:p>
              <a:r>
                <a:rPr lang="en-US" sz="2800" b="1" dirty="0" smtClean="0"/>
                <a:t>Glycogen</a:t>
              </a:r>
              <a:endParaRPr lang="en-US" sz="2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84150" y="3214190"/>
              <a:ext cx="18229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Stage 1 </a:t>
              </a:r>
              <a:r>
                <a:rPr lang="en-US" sz="2800" b="1" dirty="0" smtClean="0"/>
                <a:t>- </a:t>
              </a:r>
            </a:p>
            <a:p>
              <a:r>
                <a:rPr lang="en-US" sz="2800" b="1" dirty="0" smtClean="0"/>
                <a:t>Glycogen</a:t>
              </a:r>
              <a:endParaRPr lang="en-US" sz="2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7620" y="2472032"/>
              <a:ext cx="2206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Triglyceride</a:t>
              </a:r>
              <a:endParaRPr lang="en-US" sz="20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33918" y="1970588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Glucose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853" y="2458283"/>
            <a:ext cx="1421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 flipV="1">
            <a:off x="4699688" y="1276496"/>
            <a:ext cx="649630" cy="135556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 flipH="1" flipV="1">
            <a:off x="4210953" y="1225855"/>
            <a:ext cx="0" cy="142150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9" name="Line 2"/>
          <p:cNvSpPr>
            <a:spLocks noChangeShapeType="1"/>
          </p:cNvSpPr>
          <p:nvPr/>
        </p:nvSpPr>
        <p:spPr bwMode="auto">
          <a:xfrm flipH="1" flipV="1">
            <a:off x="3056704" y="1345354"/>
            <a:ext cx="633391" cy="125611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542157" y="4456302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Citric Acid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Cycle</a:t>
            </a:r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7393808" y="2097739"/>
            <a:ext cx="610660" cy="75790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4" name="Line 2"/>
          <p:cNvSpPr>
            <a:spLocks noChangeShapeType="1"/>
          </p:cNvSpPr>
          <p:nvPr/>
        </p:nvSpPr>
        <p:spPr bwMode="auto">
          <a:xfrm>
            <a:off x="5133935" y="3968622"/>
            <a:ext cx="1056714" cy="113401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5" name="Line 2"/>
          <p:cNvSpPr>
            <a:spLocks noChangeShapeType="1"/>
          </p:cNvSpPr>
          <p:nvPr/>
        </p:nvSpPr>
        <p:spPr bwMode="auto">
          <a:xfrm flipV="1">
            <a:off x="6762827" y="3202260"/>
            <a:ext cx="0" cy="17394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6" name="Freeform 27"/>
          <p:cNvSpPr>
            <a:spLocks/>
          </p:cNvSpPr>
          <p:nvPr/>
        </p:nvSpPr>
        <p:spPr bwMode="auto">
          <a:xfrm rot="13521397" flipH="1" flipV="1">
            <a:off x="-266252" y="3537039"/>
            <a:ext cx="2023161" cy="174911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/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 flipV="1">
            <a:off x="2455137" y="3202261"/>
            <a:ext cx="946466" cy="254361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 rot="21423813" flipV="1">
            <a:off x="2789423" y="5134759"/>
            <a:ext cx="816501" cy="67917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solidFill>
                <a:srgbClr val="00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185505" y="3152776"/>
            <a:ext cx="8954" cy="41697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417985" y="1680767"/>
            <a:ext cx="8954" cy="41697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455137" y="3096690"/>
            <a:ext cx="657842" cy="100082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92893" y="3361262"/>
            <a:ext cx="35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7417230">
            <a:off x="1963433" y="4637502"/>
            <a:ext cx="208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*Gluconeogenesis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73399" y="6052044"/>
            <a:ext cx="24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= must run together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30335" y="4403903"/>
            <a:ext cx="1444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b="1" dirty="0" smtClean="0"/>
              <a:t>Stage 2  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5977" y="5636546"/>
            <a:ext cx="139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Stage 2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8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31" y="541956"/>
            <a:ext cx="8989069" cy="1143000"/>
          </a:xfrm>
        </p:spPr>
        <p:txBody>
          <a:bodyPr/>
          <a:lstStyle/>
          <a:p>
            <a:r>
              <a:rPr lang="en-US" dirty="0" smtClean="0"/>
              <a:t>Worksheet 2.4</a:t>
            </a:r>
            <a:br>
              <a:rPr lang="en-US" dirty="0" smtClean="0"/>
            </a:br>
            <a:r>
              <a:rPr lang="en-US" sz="3000" dirty="0"/>
              <a:t/>
            </a:r>
            <a:br>
              <a:rPr lang="en-US" sz="30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" y="1672786"/>
            <a:ext cx="8229600" cy="25039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Directions - Work </a:t>
            </a:r>
            <a:r>
              <a:rPr lang="en-US" dirty="0"/>
              <a:t>in small groups to draw arrows into the </a:t>
            </a:r>
            <a:r>
              <a:rPr lang="en-US" dirty="0" smtClean="0"/>
              <a:t>figures on the first page. Describe </a:t>
            </a:r>
            <a:r>
              <a:rPr lang="en-US" dirty="0"/>
              <a:t>the processes of storing </a:t>
            </a:r>
            <a:r>
              <a:rPr lang="en-US" dirty="0" smtClean="0"/>
              <a:t>energy and un-storing energy.</a:t>
            </a:r>
            <a:endParaRPr lang="en-US" dirty="0" smtClean="0">
              <a:cs typeface="Gill Sans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426939" y="1669388"/>
            <a:ext cx="7391987" cy="47519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958975" y="1906885"/>
            <a:ext cx="1061108" cy="1052964"/>
            <a:chOff x="7290047" y="1025083"/>
            <a:chExt cx="1440407" cy="125076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>
              <a:off x="7370128" y="1025083"/>
              <a:ext cx="1250767" cy="125076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7290047" y="1366074"/>
              <a:ext cx="1440407" cy="76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Gill Sans"/>
                  <a:cs typeface="Gill Sans"/>
                </a:rPr>
                <a:t>Adipose</a:t>
              </a:r>
            </a:p>
            <a:p>
              <a:pPr algn="r"/>
              <a:r>
                <a:rPr lang="en-US" dirty="0">
                  <a:latin typeface="Gill Sans"/>
                  <a:cs typeface="Gill Sans"/>
                </a:rPr>
                <a:t>stores fat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685406" y="3425989"/>
            <a:ext cx="2506039" cy="2126639"/>
            <a:chOff x="3247047" y="3672791"/>
            <a:chExt cx="2506039" cy="2126639"/>
          </a:xfrm>
        </p:grpSpPr>
        <p:grpSp>
          <p:nvGrpSpPr>
            <p:cNvPr id="64" name="Group 63"/>
            <p:cNvGrpSpPr/>
            <p:nvPr/>
          </p:nvGrpSpPr>
          <p:grpSpPr>
            <a:xfrm>
              <a:off x="3247047" y="4022180"/>
              <a:ext cx="2506039" cy="1777250"/>
              <a:chOff x="2221318" y="3312410"/>
              <a:chExt cx="3771107" cy="2623310"/>
            </a:xfrm>
          </p:grpSpPr>
          <p:pic>
            <p:nvPicPr>
              <p:cNvPr id="66" name="Picture 35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1318" y="3312410"/>
                <a:ext cx="3771107" cy="2623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Rectangle 23"/>
              <p:cNvSpPr>
                <a:spLocks/>
              </p:cNvSpPr>
              <p:nvPr/>
            </p:nvSpPr>
            <p:spPr bwMode="auto">
              <a:xfrm>
                <a:off x="3854450" y="4032250"/>
                <a:ext cx="13716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/>
                <a:endParaRPr lang="en-US" sz="1800" b="1" dirty="0">
                  <a:solidFill>
                    <a:schemeClr val="tx1"/>
                  </a:solidFill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endParaRPr>
              </a:p>
            </p:txBody>
          </p:sp>
        </p:grpSp>
        <p:sp>
          <p:nvSpPr>
            <p:cNvPr id="63" name="Rectangle 1"/>
            <p:cNvSpPr>
              <a:spLocks/>
            </p:cNvSpPr>
            <p:nvPr/>
          </p:nvSpPr>
          <p:spPr bwMode="auto">
            <a:xfrm>
              <a:off x="3842801" y="3672791"/>
              <a:ext cx="1566505" cy="478001"/>
            </a:xfrm>
            <a:prstGeom prst="rect">
              <a:avLst/>
            </a:prstGeom>
            <a:solidFill>
              <a:srgbClr val="CCFFCC"/>
            </a:solidFill>
            <a:ln w="25400" cap="flat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40639" bIns="0" anchor="ctr"/>
            <a:lstStyle/>
            <a:p>
              <a:pPr marL="39688" algn="ctr"/>
              <a:r>
                <a:rPr lang="en-US" b="1" dirty="0" smtClean="0">
                  <a:cs typeface="Gill Sans" charset="0"/>
                </a:rPr>
                <a:t>Acetyl CoA</a:t>
              </a:r>
              <a:endParaRPr lang="en-US" b="1" dirty="0">
                <a:cs typeface="Gill Sans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81156" y="2272049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Glucose</a:t>
            </a:r>
            <a:endParaRPr lang="en-US" sz="40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alphaModFix amt="42000"/>
          </a:blip>
          <a:stretch>
            <a:fillRect/>
          </a:stretch>
        </p:blipFill>
        <p:spPr>
          <a:xfrm flipH="1">
            <a:off x="87160" y="1194107"/>
            <a:ext cx="1479998" cy="13484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6742" y="2095527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Glucose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8701" y="4001448"/>
            <a:ext cx="182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Glycogen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6" name="Rectangle 15"/>
          <p:cNvSpPr txBox="1">
            <a:spLocks noChangeArrowheads="1"/>
          </p:cNvSpPr>
          <p:nvPr/>
        </p:nvSpPr>
        <p:spPr bwMode="auto">
          <a:xfrm>
            <a:off x="304540" y="-1"/>
            <a:ext cx="8531440" cy="115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Wrap Up: </a:t>
            </a:r>
          </a:p>
          <a:p>
            <a:r>
              <a:rPr lang="en-US" u="sng" dirty="0" smtClean="0"/>
              <a:t>Storing Energy</a:t>
            </a:r>
          </a:p>
        </p:txBody>
      </p:sp>
      <p:pic>
        <p:nvPicPr>
          <p:cNvPr id="50" name="Picture 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32" y="3155864"/>
            <a:ext cx="2887461" cy="18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553234" y="2448250"/>
            <a:ext cx="22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Triglyceride</a:t>
            </a:r>
            <a:endParaRPr lang="en-US" sz="2000" b="1" dirty="0"/>
          </a:p>
        </p:txBody>
      </p:sp>
      <p:sp>
        <p:nvSpPr>
          <p:cNvPr id="59" name="Rectangle 10"/>
          <p:cNvSpPr>
            <a:spLocks/>
          </p:cNvSpPr>
          <p:nvPr/>
        </p:nvSpPr>
        <p:spPr bwMode="auto">
          <a:xfrm>
            <a:off x="6656658" y="3704023"/>
            <a:ext cx="1583163" cy="6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/>
          <a:p>
            <a:pPr marL="39688" algn="ctr"/>
            <a:r>
              <a:rPr lang="en-US" dirty="0" err="1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Calibri Bold" charset="0"/>
              </a:rPr>
              <a:t>Lipogenesis</a:t>
            </a:r>
            <a:endParaRPr lang="en-US" dirty="0" smtClean="0">
              <a:solidFill>
                <a:schemeClr val="tx1"/>
              </a:solidFill>
              <a:latin typeface="Gill Sans"/>
              <a:ea typeface="ＭＳ Ｐゴシック" charset="0"/>
              <a:cs typeface="Gill Sans"/>
              <a:sym typeface="Calibri Bold" charset="0"/>
            </a:endParaRPr>
          </a:p>
          <a:p>
            <a:pPr marL="39688" algn="ctr"/>
            <a:r>
              <a:rPr lang="en-US" dirty="0" smtClean="0">
                <a:latin typeface="Gill Sans"/>
                <a:cs typeface="Gill Sans"/>
                <a:sym typeface="Calibri Bold" charset="0"/>
              </a:rPr>
              <a:t>Makes</a:t>
            </a:r>
          </a:p>
          <a:p>
            <a:pPr marL="39688" algn="ctr"/>
            <a:r>
              <a:rPr lang="en-US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Calibri Bold" charset="0"/>
              </a:rPr>
              <a:t>fat</a:t>
            </a:r>
            <a:endParaRPr lang="en-US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  <a:sym typeface="Calibri Bold" charset="0"/>
            </a:endParaRPr>
          </a:p>
        </p:txBody>
      </p:sp>
      <p:sp>
        <p:nvSpPr>
          <p:cNvPr id="73" name="Line 2"/>
          <p:cNvSpPr>
            <a:spLocks noChangeShapeType="1"/>
          </p:cNvSpPr>
          <p:nvPr/>
        </p:nvSpPr>
        <p:spPr bwMode="auto">
          <a:xfrm flipH="1">
            <a:off x="4373042" y="1181655"/>
            <a:ext cx="1080673" cy="1266595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74" name="Line 2"/>
          <p:cNvSpPr>
            <a:spLocks noChangeShapeType="1"/>
          </p:cNvSpPr>
          <p:nvPr/>
        </p:nvSpPr>
        <p:spPr bwMode="auto">
          <a:xfrm flipH="1">
            <a:off x="4012944" y="1194107"/>
            <a:ext cx="0" cy="125414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75" name="Line 2"/>
          <p:cNvSpPr>
            <a:spLocks noChangeShapeType="1"/>
          </p:cNvSpPr>
          <p:nvPr/>
        </p:nvSpPr>
        <p:spPr bwMode="auto">
          <a:xfrm>
            <a:off x="2872170" y="1156751"/>
            <a:ext cx="898512" cy="12915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59219" y="1201837"/>
            <a:ext cx="182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Glycogen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5327" y="3057732"/>
            <a:ext cx="1421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0310" y="5517232"/>
            <a:ext cx="247404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Amino acids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99100" y="4315548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Citric Acid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Cycle</a:t>
            </a:r>
          </a:p>
        </p:txBody>
      </p:sp>
      <p:sp>
        <p:nvSpPr>
          <p:cNvPr id="45" name="Freeform 27"/>
          <p:cNvSpPr>
            <a:spLocks/>
          </p:cNvSpPr>
          <p:nvPr/>
        </p:nvSpPr>
        <p:spPr bwMode="auto">
          <a:xfrm rot="8863872" flipH="1" flipV="1">
            <a:off x="5200272" y="3260673"/>
            <a:ext cx="1135142" cy="116105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012944" y="2979935"/>
            <a:ext cx="0" cy="44605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150804" y="2517116"/>
            <a:ext cx="808171" cy="12751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465747" y="2848361"/>
            <a:ext cx="395861" cy="45073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reeform 27"/>
          <p:cNvSpPr>
            <a:spLocks/>
          </p:cNvSpPr>
          <p:nvPr/>
        </p:nvSpPr>
        <p:spPr bwMode="auto">
          <a:xfrm rot="2003528" flipH="1" flipV="1">
            <a:off x="152046" y="3814668"/>
            <a:ext cx="1257883" cy="136217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269117" y="2860978"/>
            <a:ext cx="955080" cy="114047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53429" y="2448250"/>
            <a:ext cx="1240475" cy="19118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351000" y="1725057"/>
            <a:ext cx="0" cy="44605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76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47"/>
            <a:ext cx="8229600" cy="1143000"/>
          </a:xfrm>
        </p:spPr>
        <p:txBody>
          <a:bodyPr/>
          <a:lstStyle/>
          <a:p>
            <a:r>
              <a:rPr lang="en-US" dirty="0" smtClean="0"/>
              <a:t>Wrap Up: </a:t>
            </a:r>
            <a:br>
              <a:rPr lang="en-US" dirty="0" smtClean="0"/>
            </a:br>
            <a:r>
              <a:rPr lang="en-US" u="sng" dirty="0" smtClean="0"/>
              <a:t>Un-Storing Energy</a:t>
            </a:r>
            <a:endParaRPr lang="en-US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87159" y="986004"/>
            <a:ext cx="8901290" cy="5956360"/>
            <a:chOff x="87159" y="680235"/>
            <a:chExt cx="8901290" cy="59563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 amt="10000"/>
            </a:blip>
            <a:stretch>
              <a:fillRect/>
            </a:stretch>
          </p:blipFill>
          <p:spPr>
            <a:xfrm>
              <a:off x="1426939" y="1561682"/>
              <a:ext cx="7083561" cy="4553717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752766" y="680235"/>
              <a:ext cx="1235683" cy="1412117"/>
              <a:chOff x="6958412" y="-733714"/>
              <a:chExt cx="1677385" cy="167738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alphaModFix amt="62000"/>
              </a:blip>
              <a:stretch>
                <a:fillRect/>
              </a:stretch>
            </p:blipFill>
            <p:spPr>
              <a:xfrm>
                <a:off x="6958412" y="-733714"/>
                <a:ext cx="1677385" cy="1677388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7104846" y="-304474"/>
                <a:ext cx="1440407" cy="7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latin typeface="Gill Sans"/>
                    <a:cs typeface="Gill Sans"/>
                  </a:rPr>
                  <a:t>Adipose</a:t>
                </a:r>
              </a:p>
              <a:p>
                <a:pPr algn="r"/>
                <a:r>
                  <a:rPr lang="en-US" dirty="0">
                    <a:latin typeface="Gill Sans"/>
                    <a:cs typeface="Gill Sans"/>
                  </a:rPr>
                  <a:t>stores fat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133934" y="4607800"/>
              <a:ext cx="2996154" cy="2028795"/>
              <a:chOff x="6472470" y="4302372"/>
              <a:chExt cx="2995094" cy="1929907"/>
            </a:xfrm>
          </p:grpSpPr>
          <p:pic>
            <p:nvPicPr>
              <p:cNvPr id="41" name="Picture 2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2470" y="4302372"/>
                <a:ext cx="2995094" cy="1929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Rectangle 10"/>
              <p:cNvSpPr>
                <a:spLocks/>
              </p:cNvSpPr>
              <p:nvPr/>
            </p:nvSpPr>
            <p:spPr bwMode="auto">
              <a:xfrm>
                <a:off x="7528810" y="4764382"/>
                <a:ext cx="1190596" cy="65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40" bIns="0"/>
              <a:lstStyle/>
              <a:p>
                <a:pPr marL="39688" algn="ctr"/>
                <a:r>
                  <a:rPr lang="en-US" dirty="0" smtClean="0">
                    <a:latin typeface="Gill Sans"/>
                    <a:ea typeface="ＭＳ Ｐゴシック" charset="0"/>
                    <a:cs typeface="Gill Sans"/>
                    <a:sym typeface="Calibri Bold" charset="0"/>
                  </a:rPr>
                  <a:t>Lipolysis</a:t>
                </a:r>
              </a:p>
              <a:p>
                <a:pPr marL="39688" algn="ctr"/>
                <a:r>
                  <a:rPr lang="en-US" dirty="0">
                    <a:latin typeface="Gill Sans"/>
                    <a:cs typeface="Gill Sans"/>
                    <a:sym typeface="Calibri Bold" charset="0"/>
                  </a:rPr>
                  <a:t>b</a:t>
                </a:r>
                <a:r>
                  <a:rPr lang="en-US" dirty="0" smtClean="0">
                    <a:latin typeface="Gill Sans"/>
                    <a:cs typeface="Gill Sans"/>
                    <a:sym typeface="Calibri Bold" charset="0"/>
                  </a:rPr>
                  <a:t>reaks</a:t>
                </a:r>
              </a:p>
              <a:p>
                <a:pPr marL="39688" algn="ctr"/>
                <a:r>
                  <a:rPr lang="en-US" dirty="0">
                    <a:latin typeface="Gill Sans"/>
                    <a:cs typeface="Gill Sans"/>
                    <a:sym typeface="Calibri Bold" charset="0"/>
                  </a:rPr>
                  <a:t>d</a:t>
                </a:r>
                <a:r>
                  <a:rPr lang="en-US" dirty="0" smtClean="0">
                    <a:latin typeface="Gill Sans"/>
                    <a:ea typeface="ＭＳ Ｐゴシック" charset="0"/>
                    <a:cs typeface="Gill Sans"/>
                    <a:sym typeface="Calibri Bold" charset="0"/>
                  </a:rPr>
                  <a:t>own fat</a:t>
                </a:r>
                <a:endParaRPr lang="en-US" dirty="0">
                  <a:latin typeface="Gill Sans"/>
                  <a:ea typeface="ＭＳ Ｐゴシック" charset="0"/>
                  <a:cs typeface="Gill Sans"/>
                  <a:sym typeface="Calibri Bold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85014" y="3313464"/>
              <a:ext cx="2506039" cy="2126639"/>
              <a:chOff x="3247047" y="3672791"/>
              <a:chExt cx="2506039" cy="212663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3247047" y="4022180"/>
                <a:ext cx="2506039" cy="1777250"/>
                <a:chOff x="2221318" y="3312410"/>
                <a:chExt cx="3771107" cy="2623310"/>
              </a:xfrm>
            </p:grpSpPr>
            <p:pic>
              <p:nvPicPr>
                <p:cNvPr id="39" name="Picture 35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1318" y="3312410"/>
                  <a:ext cx="3771107" cy="2623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23"/>
                <p:cNvSpPr>
                  <a:spLocks/>
                </p:cNvSpPr>
                <p:nvPr/>
              </p:nvSpPr>
              <p:spPr bwMode="auto">
                <a:xfrm>
                  <a:off x="3854450" y="4032250"/>
                  <a:ext cx="1371600" cy="660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40639" bIns="0"/>
                <a:lstStyle/>
                <a:p>
                  <a:pPr marL="39688" algn="ctr"/>
                  <a:endParaRPr lang="en-US" sz="1800" b="1" dirty="0">
                    <a:latin typeface="Calibri Bold" charset="0"/>
                    <a:ea typeface="ＭＳ Ｐゴシック" charset="0"/>
                    <a:cs typeface="Calibri Bold" charset="0"/>
                    <a:sym typeface="Calibri Bold" charset="0"/>
                  </a:endParaRPr>
                </a:p>
              </p:txBody>
            </p:sp>
          </p:grpSp>
          <p:sp>
            <p:nvSpPr>
              <p:cNvPr id="36" name="Rectangle 1"/>
              <p:cNvSpPr>
                <a:spLocks/>
              </p:cNvSpPr>
              <p:nvPr/>
            </p:nvSpPr>
            <p:spPr bwMode="auto">
              <a:xfrm>
                <a:off x="3863636" y="3672791"/>
                <a:ext cx="1566505" cy="478001"/>
              </a:xfrm>
              <a:prstGeom prst="rect">
                <a:avLst/>
              </a:prstGeom>
              <a:solidFill>
                <a:srgbClr val="CCFFCC"/>
              </a:solidFill>
              <a:ln w="25400" cap="flat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lIns="0" tIns="0" rIns="40639" bIns="0" anchor="ctr"/>
              <a:lstStyle/>
              <a:p>
                <a:pPr marL="39688" algn="ctr"/>
                <a:r>
                  <a:rPr lang="en-US" b="1" dirty="0" smtClean="0">
                    <a:cs typeface="Gill Sans" charset="0"/>
                  </a:rPr>
                  <a:t>Acetyl CoA</a:t>
                </a:r>
                <a:endParaRPr lang="en-US" b="1" dirty="0">
                  <a:cs typeface="Gill Sans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96568" y="2188606"/>
              <a:ext cx="22108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Glucose</a:t>
              </a:r>
              <a:endParaRPr lang="en-US" sz="40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3918" y="5515443"/>
              <a:ext cx="202732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Amino acids</a:t>
              </a:r>
              <a:endParaRPr lang="en-US" sz="2400" b="1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alphaModFix amt="42000"/>
            </a:blip>
            <a:stretch>
              <a:fillRect/>
            </a:stretch>
          </p:blipFill>
          <p:spPr>
            <a:xfrm flipH="1">
              <a:off x="87159" y="797695"/>
              <a:ext cx="1915085" cy="174485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4306" y="851778"/>
              <a:ext cx="1820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Glycogen</a:t>
              </a:r>
              <a:endParaRPr lang="en-US" sz="28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2478" y="3791745"/>
              <a:ext cx="1820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Glycogen</a:t>
              </a:r>
              <a:endParaRPr lang="en-US" sz="2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7620" y="2472032"/>
              <a:ext cx="2206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Triglyceride</a:t>
              </a:r>
              <a:endParaRPr lang="en-US" sz="2000" b="1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833918" y="1970588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Glucose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853" y="2458283"/>
            <a:ext cx="1421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7" name="Line 2"/>
          <p:cNvSpPr>
            <a:spLocks noChangeShapeType="1"/>
          </p:cNvSpPr>
          <p:nvPr/>
        </p:nvSpPr>
        <p:spPr bwMode="auto">
          <a:xfrm flipV="1">
            <a:off x="4699688" y="1276496"/>
            <a:ext cx="649630" cy="135556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 flipH="1" flipV="1">
            <a:off x="4210953" y="1225855"/>
            <a:ext cx="0" cy="1421509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9" name="Line 2"/>
          <p:cNvSpPr>
            <a:spLocks noChangeShapeType="1"/>
          </p:cNvSpPr>
          <p:nvPr/>
        </p:nvSpPr>
        <p:spPr bwMode="auto">
          <a:xfrm flipH="1" flipV="1">
            <a:off x="3056704" y="1345354"/>
            <a:ext cx="633391" cy="1256114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542157" y="4456302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Citric Acid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Cycle</a:t>
            </a:r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7393808" y="2097739"/>
            <a:ext cx="610660" cy="75790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4" name="Line 2"/>
          <p:cNvSpPr>
            <a:spLocks noChangeShapeType="1"/>
          </p:cNvSpPr>
          <p:nvPr/>
        </p:nvSpPr>
        <p:spPr bwMode="auto">
          <a:xfrm>
            <a:off x="5133935" y="3968622"/>
            <a:ext cx="1056714" cy="113401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5" name="Line 2"/>
          <p:cNvSpPr>
            <a:spLocks noChangeShapeType="1"/>
          </p:cNvSpPr>
          <p:nvPr/>
        </p:nvSpPr>
        <p:spPr bwMode="auto">
          <a:xfrm flipV="1">
            <a:off x="6762827" y="3202260"/>
            <a:ext cx="0" cy="173947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6" name="Freeform 27"/>
          <p:cNvSpPr>
            <a:spLocks/>
          </p:cNvSpPr>
          <p:nvPr/>
        </p:nvSpPr>
        <p:spPr bwMode="auto">
          <a:xfrm rot="13521397" flipH="1" flipV="1">
            <a:off x="-266252" y="3537039"/>
            <a:ext cx="2023161" cy="174911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/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 flipV="1">
            <a:off x="2455137" y="3202261"/>
            <a:ext cx="946466" cy="254361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 rot="21423813" flipV="1">
            <a:off x="2789423" y="5134759"/>
            <a:ext cx="816501" cy="67917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solidFill>
                <a:srgbClr val="00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185505" y="3152776"/>
            <a:ext cx="8954" cy="41697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417985" y="1680767"/>
            <a:ext cx="8954" cy="41697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455137" y="3096690"/>
            <a:ext cx="657842" cy="100082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8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1176644" y="1914356"/>
            <a:ext cx="1479998" cy="13484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5978451" y="1621252"/>
            <a:ext cx="1363101" cy="1557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92"/>
            <a:ext cx="8229600" cy="1143000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dirty="0" err="1" smtClean="0"/>
              <a:t>Now:</a:t>
            </a:r>
            <a:r>
              <a:rPr lang="en-US" dirty="0" err="1" smtClean="0">
                <a:hlinkClick r:id="rId4"/>
              </a:rPr>
              <a:t>homeostasis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Which of these pathways are activated when blood glucose is high? When it is low?</a:t>
            </a:r>
            <a:endParaRPr lang="en-US" b="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745102" y="1578778"/>
            <a:ext cx="5715000" cy="4653280"/>
            <a:chOff x="1714500" y="1471685"/>
            <a:chExt cx="5715000" cy="4653280"/>
          </a:xfrm>
        </p:grpSpPr>
        <p:sp>
          <p:nvSpPr>
            <p:cNvPr id="7" name="Text Box 1"/>
            <p:cNvSpPr txBox="1"/>
            <p:nvPr/>
          </p:nvSpPr>
          <p:spPr>
            <a:xfrm>
              <a:off x="4114799" y="1471685"/>
              <a:ext cx="1186253" cy="40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Gill Sans"/>
                  <a:ea typeface="ＭＳ 明朝"/>
                  <a:cs typeface="Times New Roman"/>
                </a:rPr>
                <a:t>Glycogen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2"/>
            <p:cNvSpPr txBox="1"/>
            <p:nvPr/>
          </p:nvSpPr>
          <p:spPr>
            <a:xfrm>
              <a:off x="4114800" y="2728985"/>
              <a:ext cx="1186252" cy="598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Gill Sans"/>
                  <a:ea typeface="ＭＳ 明朝"/>
                  <a:cs typeface="Times New Roman"/>
                </a:rPr>
                <a:t>Glucose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9" name="Text Box 3"/>
            <p:cNvSpPr txBox="1"/>
            <p:nvPr/>
          </p:nvSpPr>
          <p:spPr>
            <a:xfrm>
              <a:off x="6172200" y="3871985"/>
              <a:ext cx="12573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Gill Sans"/>
                  <a:ea typeface="ＭＳ 明朝"/>
                  <a:cs typeface="Times New Roman"/>
                </a:rPr>
                <a:t>Fatty Acids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Text Box 4"/>
            <p:cNvSpPr txBox="1"/>
            <p:nvPr/>
          </p:nvSpPr>
          <p:spPr>
            <a:xfrm>
              <a:off x="1714500" y="3871985"/>
              <a:ext cx="12573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Gill Sans"/>
                  <a:ea typeface="ＭＳ 明朝"/>
                  <a:cs typeface="Times New Roman"/>
                </a:rPr>
                <a:t>Amino Acids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1" name="Text Box 6"/>
            <p:cNvSpPr txBox="1"/>
            <p:nvPr/>
          </p:nvSpPr>
          <p:spPr>
            <a:xfrm>
              <a:off x="6057900" y="2043184"/>
              <a:ext cx="1371600" cy="438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Gill Sans"/>
                  <a:ea typeface="ＭＳ 明朝"/>
                  <a:cs typeface="Times New Roman"/>
                </a:rPr>
                <a:t>Triglycerides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10"/>
            <p:cNvSpPr txBox="1"/>
            <p:nvPr/>
          </p:nvSpPr>
          <p:spPr>
            <a:xfrm>
              <a:off x="1943100" y="2157484"/>
              <a:ext cx="914400" cy="424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Gill Sans"/>
                  <a:ea typeface="ＭＳ 明朝"/>
                  <a:cs typeface="Times New Roman"/>
                </a:rPr>
                <a:t>Protein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58415" y="3365255"/>
              <a:ext cx="3156585" cy="2239010"/>
              <a:chOff x="0" y="0"/>
              <a:chExt cx="3156585" cy="2239010"/>
            </a:xfrm>
          </p:grpSpPr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2777181045"/>
                  </p:ext>
                </p:extLst>
              </p:nvPr>
            </p:nvGraphicFramePr>
            <p:xfrm>
              <a:off x="0" y="0"/>
              <a:ext cx="3156585" cy="223901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16" name="Text Box 11"/>
              <p:cNvSpPr txBox="1"/>
              <p:nvPr/>
            </p:nvSpPr>
            <p:spPr>
              <a:xfrm>
                <a:off x="1371600" y="876300"/>
                <a:ext cx="114300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>
                    <a:effectLst/>
                    <a:latin typeface="Gill Sans"/>
                    <a:ea typeface="ＭＳ 明朝"/>
                    <a:cs typeface="Times New Roman"/>
                  </a:rPr>
                  <a:t>Citric Acid Cycle</a:t>
                </a:r>
                <a:endParaRPr lang="en-US" sz="1200">
                  <a:effectLst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14" name="Text Box 23"/>
            <p:cNvSpPr txBox="1"/>
            <p:nvPr/>
          </p:nvSpPr>
          <p:spPr>
            <a:xfrm>
              <a:off x="2400300" y="5667765"/>
              <a:ext cx="434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Gill Sans"/>
                  <a:ea typeface="ＭＳ 明朝"/>
                  <a:cs typeface="Times New Roman"/>
                </a:rPr>
                <a:t>NADH &amp; FADH</a:t>
              </a:r>
              <a:r>
                <a:rPr lang="en-US" sz="1600" baseline="-25000" dirty="0">
                  <a:effectLst/>
                  <a:latin typeface="Gill Sans"/>
                  <a:ea typeface="ＭＳ 明朝"/>
                  <a:cs typeface="Times New Roman"/>
                </a:rPr>
                <a:t>2 </a:t>
              </a:r>
              <a:r>
                <a:rPr lang="en-US" sz="1600" dirty="0">
                  <a:effectLst/>
                  <a:latin typeface="Gill Sans"/>
                  <a:ea typeface="ＭＳ 明朝"/>
                  <a:cs typeface="Times New Roman"/>
                </a:rPr>
                <a:t>for the electron transport chain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457700" y="1880625"/>
              <a:ext cx="0" cy="91440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686300" y="1880625"/>
              <a:ext cx="0" cy="91440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029200" y="3023625"/>
              <a:ext cx="1257300" cy="9144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6804025" y="2566425"/>
              <a:ext cx="0" cy="12573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486400" y="4280925"/>
              <a:ext cx="800100" cy="22860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171700" y="2566425"/>
              <a:ext cx="0" cy="137160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400300" y="2566425"/>
              <a:ext cx="0" cy="1371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857500" y="3023625"/>
              <a:ext cx="1257300" cy="91440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971800" y="4166625"/>
              <a:ext cx="457200" cy="34290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572000" y="5441705"/>
              <a:ext cx="0" cy="34290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568478" y="3155705"/>
              <a:ext cx="0" cy="3429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alphaModFix amt="10000"/>
          </a:blip>
          <a:stretch>
            <a:fillRect/>
          </a:stretch>
        </p:blipFill>
        <p:spPr>
          <a:xfrm>
            <a:off x="3112773" y="1332128"/>
            <a:ext cx="3561857" cy="228976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6633700" y="2689447"/>
            <a:ext cx="0" cy="1241371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2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840691"/>
            <a:ext cx="8229600" cy="444422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Gill Sans"/>
                <a:ea typeface="ヒラギノ明朝 ProN W3" charset="0"/>
                <a:cs typeface="Gill Sans"/>
                <a:sym typeface="Times New Roman" charset="0"/>
              </a:rPr>
              <a:t>Complete/revise </a:t>
            </a:r>
            <a:r>
              <a:rPr lang="en-US" dirty="0">
                <a:latin typeface="Gill Sans"/>
                <a:ea typeface="ヒラギノ明朝 ProN W3" charset="0"/>
                <a:cs typeface="Gill Sans"/>
                <a:sym typeface="Times New Roman" charset="0"/>
              </a:rPr>
              <a:t>your work on the worksheet</a:t>
            </a:r>
            <a:r>
              <a:rPr lang="en-US" dirty="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56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1176644" y="1914356"/>
            <a:ext cx="1479998" cy="1348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6088502" y="1787562"/>
            <a:ext cx="1363101" cy="1557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 Now: </a:t>
            </a:r>
            <a:br>
              <a:rPr lang="en-US" dirty="0" smtClean="0"/>
            </a:br>
            <a:r>
              <a:rPr lang="en-US" dirty="0" smtClean="0"/>
              <a:t>Low Blood Glucose</a:t>
            </a:r>
            <a:endParaRPr lang="en-US" dirty="0"/>
          </a:p>
        </p:txBody>
      </p:sp>
      <p:sp>
        <p:nvSpPr>
          <p:cNvPr id="7" name="Text Box 1"/>
          <p:cNvSpPr txBox="1"/>
          <p:nvPr/>
        </p:nvSpPr>
        <p:spPr>
          <a:xfrm>
            <a:off x="4114800" y="1471685"/>
            <a:ext cx="1202788" cy="5591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Gill Sans"/>
                <a:ea typeface="ＭＳ 明朝"/>
                <a:cs typeface="Times New Roman"/>
              </a:rPr>
              <a:t>Glycogen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4114800" y="2728985"/>
            <a:ext cx="1104314" cy="44672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Glucose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6172200" y="3871985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Gill Sans"/>
                <a:ea typeface="ＭＳ 明朝"/>
                <a:cs typeface="Times New Roman"/>
              </a:rPr>
              <a:t>Fatty Acids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1714500" y="3871985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Gill Sans"/>
                <a:ea typeface="ＭＳ 明朝"/>
                <a:cs typeface="Times New Roman"/>
              </a:rPr>
              <a:t>Amino Acids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1943100" y="2157485"/>
            <a:ext cx="1028700" cy="43109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Protein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58415" y="3365255"/>
            <a:ext cx="3156585" cy="2239010"/>
            <a:chOff x="0" y="0"/>
            <a:chExt cx="3156585" cy="223901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2163394849"/>
                </p:ext>
              </p:extLst>
            </p:nvPr>
          </p:nvGraphicFramePr>
          <p:xfrm>
            <a:off x="0" y="0"/>
            <a:ext cx="3156585" cy="22390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6" name="Text Box 11"/>
            <p:cNvSpPr txBox="1"/>
            <p:nvPr/>
          </p:nvSpPr>
          <p:spPr>
            <a:xfrm>
              <a:off x="1371600" y="876300"/>
              <a:ext cx="11430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Gill Sans"/>
                  <a:ea typeface="ＭＳ 明朝"/>
                  <a:cs typeface="Times New Roman"/>
                </a:rPr>
                <a:t>Citric Acid Cycle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sp>
        <p:nvSpPr>
          <p:cNvPr id="14" name="Text Box 23"/>
          <p:cNvSpPr txBox="1"/>
          <p:nvPr/>
        </p:nvSpPr>
        <p:spPr>
          <a:xfrm>
            <a:off x="2400300" y="566776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NADH &amp; FADH</a:t>
            </a:r>
            <a:r>
              <a:rPr lang="en-US" sz="1600" baseline="-25000" dirty="0">
                <a:effectLst/>
                <a:latin typeface="Gill Sans"/>
                <a:ea typeface="ＭＳ 明朝"/>
                <a:cs typeface="Times New Roman"/>
              </a:rPr>
              <a:t>2 </a:t>
            </a: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for the electron transport chain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54162" y="1880625"/>
            <a:ext cx="0" cy="9144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486400" y="4280925"/>
            <a:ext cx="800100" cy="2286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332470" y="2566425"/>
            <a:ext cx="0" cy="13716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57500" y="3023625"/>
            <a:ext cx="1257300" cy="9144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71800" y="4166625"/>
            <a:ext cx="457200" cy="3429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72000" y="5441705"/>
            <a:ext cx="0" cy="3429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68478" y="3155705"/>
            <a:ext cx="0" cy="3429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/>
          <p:nvPr/>
        </p:nvSpPr>
        <p:spPr>
          <a:xfrm>
            <a:off x="6088502" y="2150277"/>
            <a:ext cx="1522120" cy="43829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Triglycerides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726900" y="2535019"/>
            <a:ext cx="0" cy="1241371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alphaModFix amt="10000"/>
          </a:blip>
          <a:stretch>
            <a:fillRect/>
          </a:stretch>
        </p:blipFill>
        <p:spPr>
          <a:xfrm>
            <a:off x="3165043" y="1088629"/>
            <a:ext cx="3561857" cy="228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 flipH="1">
            <a:off x="1176644" y="1914356"/>
            <a:ext cx="1479998" cy="13484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6057900" y="1505659"/>
            <a:ext cx="1363101" cy="1557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 Now: </a:t>
            </a:r>
            <a:br>
              <a:rPr lang="en-US" dirty="0" smtClean="0"/>
            </a:br>
            <a:r>
              <a:rPr lang="en-US" dirty="0" smtClean="0"/>
              <a:t>High Blood Glucose</a:t>
            </a:r>
            <a:endParaRPr lang="en-US" dirty="0"/>
          </a:p>
        </p:txBody>
      </p:sp>
      <p:sp>
        <p:nvSpPr>
          <p:cNvPr id="7" name="Text Box 1"/>
          <p:cNvSpPr txBox="1"/>
          <p:nvPr/>
        </p:nvSpPr>
        <p:spPr>
          <a:xfrm>
            <a:off x="4059410" y="1471684"/>
            <a:ext cx="1230041" cy="4426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Glycogen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4114799" y="2728985"/>
            <a:ext cx="1174651" cy="46609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Glucose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6172200" y="3871985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Gill Sans"/>
                <a:ea typeface="ＭＳ 明朝"/>
                <a:cs typeface="Times New Roman"/>
              </a:rPr>
              <a:t>Fatty Acids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1714500" y="3871985"/>
            <a:ext cx="1257300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effectLst/>
                <a:latin typeface="Gill Sans"/>
                <a:ea typeface="ＭＳ 明朝"/>
                <a:cs typeface="Times New Roman"/>
              </a:rPr>
              <a:t>Amino Acids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6057899" y="2043185"/>
            <a:ext cx="1482383" cy="5232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Triglycerides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1943100" y="2157485"/>
            <a:ext cx="1028700" cy="43109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Protein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58415" y="3365255"/>
            <a:ext cx="3156585" cy="2239010"/>
            <a:chOff x="0" y="0"/>
            <a:chExt cx="3156585" cy="2239010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52576073"/>
                </p:ext>
              </p:extLst>
            </p:nvPr>
          </p:nvGraphicFramePr>
          <p:xfrm>
            <a:off x="0" y="0"/>
            <a:ext cx="3156585" cy="22390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6" name="Text Box 11"/>
            <p:cNvSpPr txBox="1"/>
            <p:nvPr/>
          </p:nvSpPr>
          <p:spPr>
            <a:xfrm>
              <a:off x="1371600" y="876300"/>
              <a:ext cx="11430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effectLst/>
                  <a:latin typeface="Gill Sans"/>
                  <a:ea typeface="ＭＳ 明朝"/>
                  <a:cs typeface="Times New Roman"/>
                </a:rPr>
                <a:t>Citric Acid Cycle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sp>
        <p:nvSpPr>
          <p:cNvPr id="14" name="Text Box 23"/>
          <p:cNvSpPr txBox="1"/>
          <p:nvPr/>
        </p:nvSpPr>
        <p:spPr>
          <a:xfrm>
            <a:off x="2400300" y="566776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NADH &amp; FADH</a:t>
            </a:r>
            <a:r>
              <a:rPr lang="en-US" sz="1600" baseline="-25000" dirty="0">
                <a:effectLst/>
                <a:latin typeface="Gill Sans"/>
                <a:ea typeface="ＭＳ 明朝"/>
                <a:cs typeface="Times New Roman"/>
              </a:rPr>
              <a:t>2 </a:t>
            </a:r>
            <a:r>
              <a:rPr lang="en-US" sz="1600" dirty="0">
                <a:effectLst/>
                <a:latin typeface="Gill Sans"/>
                <a:ea typeface="ＭＳ 明朝"/>
                <a:cs typeface="Times New Roman"/>
              </a:rPr>
              <a:t>for the electron transport chain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73761" y="1880625"/>
            <a:ext cx="0" cy="9144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29200" y="3023625"/>
            <a:ext cx="1257300" cy="9144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629400" y="2566425"/>
            <a:ext cx="0" cy="1257300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00300" y="2566425"/>
            <a:ext cx="0" cy="13716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72000" y="5441705"/>
            <a:ext cx="0" cy="3429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68478" y="3155705"/>
            <a:ext cx="0" cy="3429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alphaModFix amt="10000"/>
          </a:blip>
          <a:stretch>
            <a:fillRect/>
          </a:stretch>
        </p:blipFill>
        <p:spPr>
          <a:xfrm>
            <a:off x="3124693" y="1012602"/>
            <a:ext cx="3561857" cy="228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11" y="1299550"/>
            <a:ext cx="4852578" cy="4547768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875"/>
            <a:ext cx="8229600" cy="14605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0" bIns="38100"/>
          <a:lstStyle/>
          <a:p>
            <a:r>
              <a:rPr lang="en-US" b="1" dirty="0" smtClean="0">
                <a:cs typeface="Gill Sans" charset="0"/>
              </a:rPr>
              <a:t>What organs are involved in energy metabolism?</a:t>
            </a:r>
            <a:endParaRPr lang="en-US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147A-E2B7-7B48-9694-FC19E3710BC7}" type="slidenum">
              <a:rPr lang="en-US"/>
              <a:pPr/>
              <a:t>5</a:t>
            </a:fld>
            <a:endParaRPr lang="en-US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57200" y="5638342"/>
            <a:ext cx="8683116" cy="8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0" bIns="3810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sz="2800" dirty="0" smtClean="0">
                <a:cs typeface="Gill Sans" charset="0"/>
              </a:rPr>
              <a:t>Where do the metabolic pathways happen?</a:t>
            </a:r>
            <a:endParaRPr lang="en-US" sz="2800" dirty="0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708200" y="1217933"/>
            <a:ext cx="1901900" cy="1143000"/>
            <a:chOff x="0" y="32"/>
            <a:chExt cx="1392" cy="802"/>
          </a:xfrm>
          <a:noFill/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32" y="32"/>
              <a:ext cx="1328" cy="720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"/>
              <a:ext cx="1392" cy="784"/>
            </a:xfrm>
            <a:prstGeom prst="rect">
              <a:avLst/>
            </a:prstGeom>
            <a:grpFill/>
            <a:ln w="9525" cap="flat">
              <a:noFill/>
              <a:round/>
              <a:headEnd/>
              <a:tailEnd/>
            </a:ln>
            <a:extLst/>
          </p:spPr>
        </p:pic>
      </p:grpSp>
      <p:pic>
        <p:nvPicPr>
          <p:cNvPr id="1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2650545"/>
            <a:ext cx="1457578" cy="1117347"/>
          </a:xfrm>
          <a:prstGeom prst="rect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xtLst/>
        </p:spPr>
      </p:pic>
      <p:pic>
        <p:nvPicPr>
          <p:cNvPr id="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50" y="4241692"/>
            <a:ext cx="1129998" cy="11173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32893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175"/>
            <a:ext cx="9258300" cy="1803400"/>
          </a:xfrm>
          <a:ln/>
        </p:spPr>
        <p:txBody>
          <a:bodyPr rIns="132080"/>
          <a:lstStyle/>
          <a:p>
            <a:r>
              <a:rPr lang="en-US" sz="3200" b="1" dirty="0">
                <a:cs typeface="Gill Sans" charset="0"/>
              </a:rPr>
              <a:t>The liver is </a:t>
            </a:r>
            <a:r>
              <a:rPr lang="en-US" sz="3200" b="1" dirty="0" smtClean="0">
                <a:cs typeface="Gill Sans" charset="0"/>
              </a:rPr>
              <a:t>the MASTER </a:t>
            </a:r>
            <a:r>
              <a:rPr lang="en-US" sz="3200" b="1" dirty="0">
                <a:cs typeface="Gill Sans" charset="0"/>
              </a:rPr>
              <a:t>REGULATOR: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It </a:t>
            </a:r>
            <a:r>
              <a:rPr lang="en-US" sz="3200" u="sng" dirty="0" smtClean="0"/>
              <a:t>stores</a:t>
            </a:r>
            <a:r>
              <a:rPr lang="en-US" sz="3200" dirty="0" smtClean="0"/>
              <a:t> and </a:t>
            </a:r>
            <a:r>
              <a:rPr lang="en-US" sz="3200" b="1" i="1" dirty="0" smtClean="0">
                <a:cs typeface="Gill Sans" charset="0"/>
              </a:rPr>
              <a:t>un</a:t>
            </a:r>
            <a:r>
              <a:rPr lang="en-US" sz="3200" b="1" i="1" u="sng" dirty="0">
                <a:cs typeface="Gill Sans" charset="0"/>
              </a:rPr>
              <a:t>-</a:t>
            </a:r>
            <a:r>
              <a:rPr lang="en-US" sz="3200" b="1" i="1" u="sng" dirty="0" smtClean="0">
                <a:cs typeface="Gill Sans" charset="0"/>
              </a:rPr>
              <a:t>stores </a:t>
            </a:r>
            <a:r>
              <a:rPr lang="en-US" sz="3200" b="1" i="1" dirty="0" smtClean="0">
                <a:cs typeface="Gill Sans" charset="0"/>
              </a:rPr>
              <a:t>energy, and makes new glucose</a:t>
            </a:r>
            <a:endParaRPr lang="en-US" sz="3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48B1-0032-D64B-93A5-0F96766B50F1}" type="slidenum">
              <a:rPr lang="en-US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3899499" y="2174274"/>
            <a:ext cx="2187928" cy="1406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9261" y="2744852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 flipH="1">
            <a:off x="236162" y="3787058"/>
            <a:ext cx="2076915" cy="189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>
            <a:off x="6916360" y="2994895"/>
            <a:ext cx="1993900" cy="1993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3234" y="3885734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Glycogen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90715" y="2370772"/>
            <a:ext cx="103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24360" y="3614841"/>
            <a:ext cx="114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Adipose</a:t>
            </a:r>
          </a:p>
          <a:p>
            <a:r>
              <a:rPr lang="en-US" dirty="0"/>
              <a:t>s</a:t>
            </a:r>
            <a:r>
              <a:rPr lang="en-US" dirty="0" smtClean="0"/>
              <a:t>tores fat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8438" y="5155068"/>
            <a:ext cx="91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 rot="19626685">
            <a:off x="2266608" y="3002252"/>
            <a:ext cx="1475736" cy="482251"/>
          </a:xfrm>
          <a:prstGeom prst="leftRightArrow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30715">
            <a:off x="5822179" y="2806885"/>
            <a:ext cx="1328897" cy="44387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426939" y="1669388"/>
            <a:ext cx="7391987" cy="4751991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2685406" y="3425989"/>
            <a:ext cx="2506039" cy="2126639"/>
            <a:chOff x="3247047" y="3672791"/>
            <a:chExt cx="2506039" cy="2126639"/>
          </a:xfrm>
        </p:grpSpPr>
        <p:grpSp>
          <p:nvGrpSpPr>
            <p:cNvPr id="64" name="Group 63"/>
            <p:cNvGrpSpPr/>
            <p:nvPr/>
          </p:nvGrpSpPr>
          <p:grpSpPr>
            <a:xfrm>
              <a:off x="3247047" y="4022180"/>
              <a:ext cx="2506039" cy="1777250"/>
              <a:chOff x="2221318" y="3312410"/>
              <a:chExt cx="3771107" cy="2623310"/>
            </a:xfrm>
          </p:grpSpPr>
          <p:pic>
            <p:nvPicPr>
              <p:cNvPr id="66" name="Picture 3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1318" y="3312410"/>
                <a:ext cx="3771107" cy="2623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Rectangle 23"/>
              <p:cNvSpPr>
                <a:spLocks/>
              </p:cNvSpPr>
              <p:nvPr/>
            </p:nvSpPr>
            <p:spPr bwMode="auto">
              <a:xfrm>
                <a:off x="3854450" y="4032250"/>
                <a:ext cx="13716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/>
                <a:endParaRPr lang="en-US" sz="1800" b="1" dirty="0">
                  <a:solidFill>
                    <a:schemeClr val="tx1"/>
                  </a:solidFill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endParaRPr>
              </a:p>
            </p:txBody>
          </p:sp>
        </p:grpSp>
        <p:sp>
          <p:nvSpPr>
            <p:cNvPr id="63" name="Rectangle 1"/>
            <p:cNvSpPr>
              <a:spLocks/>
            </p:cNvSpPr>
            <p:nvPr/>
          </p:nvSpPr>
          <p:spPr bwMode="auto">
            <a:xfrm>
              <a:off x="3822685" y="3672791"/>
              <a:ext cx="1566505" cy="478001"/>
            </a:xfrm>
            <a:prstGeom prst="rect">
              <a:avLst/>
            </a:prstGeom>
            <a:solidFill>
              <a:srgbClr val="CCFFCC"/>
            </a:solidFill>
            <a:ln w="25400" cap="flat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40639" bIns="0" anchor="ctr"/>
            <a:lstStyle/>
            <a:p>
              <a:pPr marL="39688" algn="ctr"/>
              <a:r>
                <a:rPr lang="en-US" b="1" dirty="0" smtClean="0">
                  <a:cs typeface="Gill Sans" charset="0"/>
                </a:rPr>
                <a:t>Acetyl CoA</a:t>
              </a:r>
              <a:endParaRPr lang="en-US" b="1" dirty="0">
                <a:cs typeface="Gill Sans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81156" y="2272049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Glucose</a:t>
            </a:r>
            <a:endParaRPr lang="en-US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358701" y="4001448"/>
            <a:ext cx="182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Glycogen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6" name="Rectangle 15"/>
          <p:cNvSpPr txBox="1">
            <a:spLocks noChangeArrowheads="1"/>
          </p:cNvSpPr>
          <p:nvPr/>
        </p:nvSpPr>
        <p:spPr bwMode="auto">
          <a:xfrm>
            <a:off x="304540" y="0"/>
            <a:ext cx="8531440" cy="136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Storing extra glucose – </a:t>
            </a:r>
          </a:p>
          <a:p>
            <a:r>
              <a:rPr lang="en-US" dirty="0"/>
              <a:t>I</a:t>
            </a:r>
            <a:r>
              <a:rPr lang="en-US" dirty="0" smtClean="0"/>
              <a:t>t starts in the liver</a:t>
            </a:r>
            <a:endParaRPr lang="en-US" dirty="0"/>
          </a:p>
        </p:txBody>
      </p:sp>
      <p:sp>
        <p:nvSpPr>
          <p:cNvPr id="73" name="Line 2"/>
          <p:cNvSpPr>
            <a:spLocks noChangeShapeType="1"/>
          </p:cNvSpPr>
          <p:nvPr/>
        </p:nvSpPr>
        <p:spPr bwMode="auto">
          <a:xfrm flipH="1">
            <a:off x="4373042" y="1181655"/>
            <a:ext cx="1080673" cy="1266595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74" name="Line 2"/>
          <p:cNvSpPr>
            <a:spLocks noChangeShapeType="1"/>
          </p:cNvSpPr>
          <p:nvPr/>
        </p:nvSpPr>
        <p:spPr bwMode="auto">
          <a:xfrm flipH="1">
            <a:off x="4012944" y="1194107"/>
            <a:ext cx="0" cy="125414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75" name="Line 2"/>
          <p:cNvSpPr>
            <a:spLocks noChangeShapeType="1"/>
          </p:cNvSpPr>
          <p:nvPr/>
        </p:nvSpPr>
        <p:spPr bwMode="auto">
          <a:xfrm>
            <a:off x="2872170" y="1156751"/>
            <a:ext cx="898512" cy="12915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99100" y="4284457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Citric Acid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Cycle</a:t>
            </a:r>
          </a:p>
        </p:txBody>
      </p:sp>
      <p:cxnSp>
        <p:nvCxnSpPr>
          <p:cNvPr id="19" name="Straight Arrow Connector 18"/>
          <p:cNvCxnSpPr>
            <a:stCxn id="35" idx="0"/>
          </p:cNvCxnSpPr>
          <p:nvPr/>
        </p:nvCxnSpPr>
        <p:spPr>
          <a:xfrm flipV="1">
            <a:off x="2269117" y="2860978"/>
            <a:ext cx="955080" cy="114047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012944" y="2979935"/>
            <a:ext cx="0" cy="44605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67754" y="3903990"/>
            <a:ext cx="2475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Acetyl CoA is the branch point between glycolysis and lipogenesis.  It is a form in which energy is stored and is made from carbons and vitamin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426939" y="1669388"/>
            <a:ext cx="7391987" cy="4751991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2685406" y="3425989"/>
            <a:ext cx="2506039" cy="2126639"/>
            <a:chOff x="3247047" y="3672791"/>
            <a:chExt cx="2506039" cy="2126639"/>
          </a:xfrm>
        </p:grpSpPr>
        <p:grpSp>
          <p:nvGrpSpPr>
            <p:cNvPr id="64" name="Group 63"/>
            <p:cNvGrpSpPr/>
            <p:nvPr/>
          </p:nvGrpSpPr>
          <p:grpSpPr>
            <a:xfrm>
              <a:off x="3247047" y="4022180"/>
              <a:ext cx="2506039" cy="1777250"/>
              <a:chOff x="2221318" y="3312410"/>
              <a:chExt cx="3771107" cy="2623310"/>
            </a:xfrm>
          </p:grpSpPr>
          <p:pic>
            <p:nvPicPr>
              <p:cNvPr id="66" name="Picture 3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1318" y="3312410"/>
                <a:ext cx="3771107" cy="2623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Rectangle 23"/>
              <p:cNvSpPr>
                <a:spLocks/>
              </p:cNvSpPr>
              <p:nvPr/>
            </p:nvSpPr>
            <p:spPr bwMode="auto">
              <a:xfrm>
                <a:off x="3854450" y="4032250"/>
                <a:ext cx="13716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/>
                <a:endParaRPr lang="en-US" sz="1800" b="1" dirty="0">
                  <a:solidFill>
                    <a:schemeClr val="tx1"/>
                  </a:solidFill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endParaRPr>
              </a:p>
            </p:txBody>
          </p:sp>
        </p:grpSp>
        <p:sp>
          <p:nvSpPr>
            <p:cNvPr id="63" name="Rectangle 1"/>
            <p:cNvSpPr>
              <a:spLocks/>
            </p:cNvSpPr>
            <p:nvPr/>
          </p:nvSpPr>
          <p:spPr bwMode="auto">
            <a:xfrm>
              <a:off x="3842801" y="3672791"/>
              <a:ext cx="1566505" cy="478001"/>
            </a:xfrm>
            <a:prstGeom prst="rect">
              <a:avLst/>
            </a:prstGeom>
            <a:solidFill>
              <a:srgbClr val="CCFFCC"/>
            </a:solidFill>
            <a:ln w="25400" cap="flat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40639" bIns="0" anchor="ctr"/>
            <a:lstStyle/>
            <a:p>
              <a:pPr marL="39688" algn="ctr"/>
              <a:r>
                <a:rPr lang="en-US" b="1" dirty="0" smtClean="0">
                  <a:cs typeface="Gill Sans" charset="0"/>
                </a:rPr>
                <a:t>Acetyl CoA</a:t>
              </a:r>
              <a:endParaRPr lang="en-US" b="1" dirty="0">
                <a:cs typeface="Gill Sans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81156" y="2272049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Glucose</a:t>
            </a:r>
            <a:endParaRPr lang="en-US" sz="40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alphaModFix amt="42000"/>
          </a:blip>
          <a:stretch>
            <a:fillRect/>
          </a:stretch>
        </p:blipFill>
        <p:spPr>
          <a:xfrm flipH="1">
            <a:off x="87160" y="1194107"/>
            <a:ext cx="1479998" cy="134844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6742" y="2095527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Glucose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8701" y="4001448"/>
            <a:ext cx="182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Glycogen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6" name="Rectangle 15"/>
          <p:cNvSpPr txBox="1">
            <a:spLocks noChangeArrowheads="1"/>
          </p:cNvSpPr>
          <p:nvPr/>
        </p:nvSpPr>
        <p:spPr bwMode="auto">
          <a:xfrm>
            <a:off x="304540" y="0"/>
            <a:ext cx="8531440" cy="136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Storing extra glucose – </a:t>
            </a:r>
          </a:p>
          <a:p>
            <a:r>
              <a:rPr lang="en-US" sz="3200" dirty="0" smtClean="0"/>
              <a:t>The muscle stores glucose to use later</a:t>
            </a:r>
            <a:endParaRPr lang="en-US" sz="3200" dirty="0"/>
          </a:p>
        </p:txBody>
      </p:sp>
      <p:sp>
        <p:nvSpPr>
          <p:cNvPr id="72" name="Freeform 27"/>
          <p:cNvSpPr>
            <a:spLocks/>
          </p:cNvSpPr>
          <p:nvPr/>
        </p:nvSpPr>
        <p:spPr bwMode="auto">
          <a:xfrm rot="2003528" flipH="1" flipV="1">
            <a:off x="152046" y="3814668"/>
            <a:ext cx="1257883" cy="136217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/>
          </a:p>
        </p:txBody>
      </p:sp>
      <p:sp>
        <p:nvSpPr>
          <p:cNvPr id="73" name="Line 2"/>
          <p:cNvSpPr>
            <a:spLocks noChangeShapeType="1"/>
          </p:cNvSpPr>
          <p:nvPr/>
        </p:nvSpPr>
        <p:spPr bwMode="auto">
          <a:xfrm flipH="1">
            <a:off x="4373042" y="1181655"/>
            <a:ext cx="1080673" cy="1266595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74" name="Line 2"/>
          <p:cNvSpPr>
            <a:spLocks noChangeShapeType="1"/>
          </p:cNvSpPr>
          <p:nvPr/>
        </p:nvSpPr>
        <p:spPr bwMode="auto">
          <a:xfrm flipH="1">
            <a:off x="4012944" y="1194107"/>
            <a:ext cx="0" cy="125414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75" name="Line 2"/>
          <p:cNvSpPr>
            <a:spLocks noChangeShapeType="1"/>
          </p:cNvSpPr>
          <p:nvPr/>
        </p:nvSpPr>
        <p:spPr bwMode="auto">
          <a:xfrm>
            <a:off x="2872170" y="1156751"/>
            <a:ext cx="898512" cy="12915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59219" y="1201837"/>
            <a:ext cx="182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Glycogen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5327" y="3057732"/>
            <a:ext cx="1421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Protein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0310" y="5517232"/>
            <a:ext cx="247404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Amino acids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99100" y="4263058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Citric Acid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Cycle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269117" y="2860978"/>
            <a:ext cx="955080" cy="114047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12944" y="2979935"/>
            <a:ext cx="0" cy="44605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853429" y="2448250"/>
            <a:ext cx="1240475" cy="19118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351000" y="1725057"/>
            <a:ext cx="0" cy="44605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55212" y="4486763"/>
            <a:ext cx="302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*We typically only have enough glycogen in the liver and muscles for about 18-24 hours.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63175" y="1366630"/>
            <a:ext cx="2616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exercise -  A.A. are used for repair and building new muscle.</a:t>
            </a:r>
          </a:p>
          <a:p>
            <a:endParaRPr lang="en-US" dirty="0"/>
          </a:p>
          <a:p>
            <a:r>
              <a:rPr lang="en-US" dirty="0" smtClean="0"/>
              <a:t>No exercise – A.A. are stored in “pools”.  Once the pools are full, A.A. are either converted into fat or broken down and excreted.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426939" y="1669388"/>
            <a:ext cx="7391987" cy="475199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958975" y="1906885"/>
            <a:ext cx="1061108" cy="1052964"/>
            <a:chOff x="7290047" y="1025083"/>
            <a:chExt cx="1440407" cy="125076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>
              <a:off x="7370128" y="1025083"/>
              <a:ext cx="1250767" cy="125076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7290047" y="1366074"/>
              <a:ext cx="1440407" cy="767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Gill Sans"/>
                  <a:cs typeface="Gill Sans"/>
                </a:rPr>
                <a:t>Adipose</a:t>
              </a:r>
            </a:p>
            <a:p>
              <a:pPr algn="r"/>
              <a:r>
                <a:rPr lang="en-US" dirty="0">
                  <a:latin typeface="Gill Sans"/>
                  <a:cs typeface="Gill Sans"/>
                </a:rPr>
                <a:t>stores fat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685406" y="3425989"/>
            <a:ext cx="2506039" cy="2126639"/>
            <a:chOff x="3247047" y="3672791"/>
            <a:chExt cx="2506039" cy="2126639"/>
          </a:xfrm>
        </p:grpSpPr>
        <p:grpSp>
          <p:nvGrpSpPr>
            <p:cNvPr id="64" name="Group 63"/>
            <p:cNvGrpSpPr/>
            <p:nvPr/>
          </p:nvGrpSpPr>
          <p:grpSpPr>
            <a:xfrm>
              <a:off x="3247047" y="4022180"/>
              <a:ext cx="2506039" cy="1777250"/>
              <a:chOff x="2221318" y="3312410"/>
              <a:chExt cx="3771107" cy="2623310"/>
            </a:xfrm>
          </p:grpSpPr>
          <p:pic>
            <p:nvPicPr>
              <p:cNvPr id="66" name="Picture 35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1318" y="3312410"/>
                <a:ext cx="3771107" cy="2623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Rectangle 23"/>
              <p:cNvSpPr>
                <a:spLocks/>
              </p:cNvSpPr>
              <p:nvPr/>
            </p:nvSpPr>
            <p:spPr bwMode="auto">
              <a:xfrm>
                <a:off x="3854450" y="4032250"/>
                <a:ext cx="1371600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/>
                <a:endParaRPr lang="en-US" sz="1800" b="1" dirty="0">
                  <a:solidFill>
                    <a:schemeClr val="tx1"/>
                  </a:solidFill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endParaRPr>
              </a:p>
            </p:txBody>
          </p:sp>
        </p:grpSp>
        <p:sp>
          <p:nvSpPr>
            <p:cNvPr id="63" name="Rectangle 1"/>
            <p:cNvSpPr>
              <a:spLocks/>
            </p:cNvSpPr>
            <p:nvPr/>
          </p:nvSpPr>
          <p:spPr bwMode="auto">
            <a:xfrm>
              <a:off x="3842801" y="3672791"/>
              <a:ext cx="1566505" cy="478001"/>
            </a:xfrm>
            <a:prstGeom prst="rect">
              <a:avLst/>
            </a:prstGeom>
            <a:solidFill>
              <a:srgbClr val="CCFFCC"/>
            </a:solidFill>
            <a:ln w="25400" cap="flat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40639" bIns="0" anchor="ctr"/>
            <a:lstStyle/>
            <a:p>
              <a:pPr marL="39688" algn="ctr"/>
              <a:r>
                <a:rPr lang="en-US" b="1" dirty="0" smtClean="0">
                  <a:cs typeface="Gill Sans" charset="0"/>
                </a:rPr>
                <a:t>Acetyl CoA</a:t>
              </a:r>
              <a:endParaRPr lang="en-US" b="1" dirty="0">
                <a:cs typeface="Gill Sans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81156" y="2272049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Glucose</a:t>
            </a:r>
            <a:endParaRPr lang="en-US" sz="40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alphaModFix amt="42000"/>
          </a:blip>
          <a:stretch>
            <a:fillRect/>
          </a:stretch>
        </p:blipFill>
        <p:spPr>
          <a:xfrm flipH="1">
            <a:off x="87160" y="1194107"/>
            <a:ext cx="1479998" cy="1348442"/>
          </a:xfrm>
          <a:prstGeom prst="rect">
            <a:avLst/>
          </a:prstGeom>
        </p:spPr>
      </p:pic>
      <p:sp>
        <p:nvSpPr>
          <p:cNvPr id="46" name="Rectangle 15"/>
          <p:cNvSpPr txBox="1">
            <a:spLocks noChangeArrowheads="1"/>
          </p:cNvSpPr>
          <p:nvPr/>
        </p:nvSpPr>
        <p:spPr bwMode="auto">
          <a:xfrm>
            <a:off x="304540" y="0"/>
            <a:ext cx="8531440" cy="136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Gill Sans"/>
                <a:ea typeface="ＭＳ Ｐゴシック" pitchFamily="-110" charset="-128"/>
                <a:cs typeface="Gill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Gill Sans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r>
              <a:rPr lang="en-US" dirty="0" smtClean="0"/>
              <a:t>Storing extra glucose – </a:t>
            </a:r>
          </a:p>
          <a:p>
            <a:r>
              <a:rPr lang="en-US" sz="2800" dirty="0" smtClean="0"/>
              <a:t>Extra glucose is stored as </a:t>
            </a:r>
            <a:r>
              <a:rPr lang="en-US" sz="2800" dirty="0" smtClean="0"/>
              <a:t>fat (lipogenesis)</a:t>
            </a:r>
            <a:endParaRPr lang="en-US" sz="2800" dirty="0"/>
          </a:p>
        </p:txBody>
      </p:sp>
      <p:pic>
        <p:nvPicPr>
          <p:cNvPr id="50" name="Picture 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32" y="3155864"/>
            <a:ext cx="2887461" cy="189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553234" y="2448250"/>
            <a:ext cx="22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Triglyceride</a:t>
            </a:r>
            <a:endParaRPr lang="en-US" sz="2000" b="1" dirty="0"/>
          </a:p>
        </p:txBody>
      </p:sp>
      <p:sp>
        <p:nvSpPr>
          <p:cNvPr id="59" name="Rectangle 10"/>
          <p:cNvSpPr>
            <a:spLocks/>
          </p:cNvSpPr>
          <p:nvPr/>
        </p:nvSpPr>
        <p:spPr bwMode="auto">
          <a:xfrm>
            <a:off x="6656658" y="3704023"/>
            <a:ext cx="1583163" cy="6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40" bIns="0"/>
          <a:lstStyle/>
          <a:p>
            <a:pPr marL="39688" algn="ctr"/>
            <a:r>
              <a:rPr lang="en-US" dirty="0" err="1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Calibri Bold" charset="0"/>
              </a:rPr>
              <a:t>Lipogenesis</a:t>
            </a:r>
            <a:endParaRPr lang="en-US" dirty="0" smtClean="0">
              <a:solidFill>
                <a:schemeClr val="tx1"/>
              </a:solidFill>
              <a:latin typeface="Gill Sans"/>
              <a:ea typeface="ＭＳ Ｐゴシック" charset="0"/>
              <a:cs typeface="Gill Sans"/>
              <a:sym typeface="Calibri Bold" charset="0"/>
            </a:endParaRPr>
          </a:p>
          <a:p>
            <a:pPr marL="39688" algn="ctr"/>
            <a:r>
              <a:rPr lang="en-US" dirty="0" smtClean="0">
                <a:latin typeface="Gill Sans"/>
                <a:cs typeface="Gill Sans"/>
                <a:sym typeface="Calibri Bold" charset="0"/>
              </a:rPr>
              <a:t>Makes</a:t>
            </a:r>
          </a:p>
          <a:p>
            <a:pPr marL="39688" algn="ctr"/>
            <a:r>
              <a:rPr lang="en-US" dirty="0" smtClean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  <a:sym typeface="Calibri Bold" charset="0"/>
              </a:rPr>
              <a:t>fat</a:t>
            </a:r>
            <a:endParaRPr lang="en-US" dirty="0">
              <a:solidFill>
                <a:schemeClr val="tx1"/>
              </a:solidFill>
              <a:latin typeface="Gill Sans"/>
              <a:ea typeface="ＭＳ Ｐゴシック" charset="0"/>
              <a:cs typeface="Gill Sans"/>
              <a:sym typeface="Calibri Bold" charset="0"/>
            </a:endParaRPr>
          </a:p>
        </p:txBody>
      </p:sp>
      <p:sp>
        <p:nvSpPr>
          <p:cNvPr id="73" name="Line 2"/>
          <p:cNvSpPr>
            <a:spLocks noChangeShapeType="1"/>
          </p:cNvSpPr>
          <p:nvPr/>
        </p:nvSpPr>
        <p:spPr bwMode="auto">
          <a:xfrm flipH="1">
            <a:off x="4373042" y="1181655"/>
            <a:ext cx="1080673" cy="1266595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74" name="Line 2"/>
          <p:cNvSpPr>
            <a:spLocks noChangeShapeType="1"/>
          </p:cNvSpPr>
          <p:nvPr/>
        </p:nvSpPr>
        <p:spPr bwMode="auto">
          <a:xfrm flipH="1">
            <a:off x="4012944" y="1194107"/>
            <a:ext cx="0" cy="1254143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75" name="Line 2"/>
          <p:cNvSpPr>
            <a:spLocks noChangeShapeType="1"/>
          </p:cNvSpPr>
          <p:nvPr/>
        </p:nvSpPr>
        <p:spPr bwMode="auto">
          <a:xfrm>
            <a:off x="2872170" y="1156751"/>
            <a:ext cx="898512" cy="1291500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42" name="Freeform 27"/>
          <p:cNvSpPr>
            <a:spLocks/>
          </p:cNvSpPr>
          <p:nvPr/>
        </p:nvSpPr>
        <p:spPr bwMode="auto">
          <a:xfrm rot="8863872" flipH="1" flipV="1">
            <a:off x="5299236" y="2980258"/>
            <a:ext cx="1135142" cy="116105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med"/>
          </a:ln>
          <a:effectLst>
            <a:outerShdw blurRad="38100" dist="253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/>
          </a:p>
        </p:txBody>
      </p:sp>
      <p:sp>
        <p:nvSpPr>
          <p:cNvPr id="30" name="TextBox 29"/>
          <p:cNvSpPr txBox="1"/>
          <p:nvPr/>
        </p:nvSpPr>
        <p:spPr>
          <a:xfrm>
            <a:off x="3499100" y="4265578"/>
            <a:ext cx="1183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Citric Acid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Cycle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012944" y="2979935"/>
            <a:ext cx="0" cy="44605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57" idx="1"/>
          </p:cNvCxnSpPr>
          <p:nvPr/>
        </p:nvCxnSpPr>
        <p:spPr>
          <a:xfrm flipV="1">
            <a:off x="7150804" y="2517116"/>
            <a:ext cx="808171" cy="12751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465747" y="2848361"/>
            <a:ext cx="395861" cy="45073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22932" y="4263058"/>
            <a:ext cx="1540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body has enough ATP, excess Acetyl CoA can be used to make fat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61609" y="1366630"/>
            <a:ext cx="247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unlimited fat storage!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final colors.thmx</Template>
  <TotalTime>12788</TotalTime>
  <Words>662</Words>
  <Application>Microsoft Office PowerPoint</Application>
  <PresentationFormat>On-screen Show (4:3)</PresentationFormat>
  <Paragraphs>235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MD final colors</vt:lpstr>
      <vt:lpstr>PowerPoint Presentation</vt:lpstr>
      <vt:lpstr>Do Now:homeostasis Which of these pathways are activated when blood glucose is high? When it is low?</vt:lpstr>
      <vt:lpstr>Do Now:  Low Blood Glucose</vt:lpstr>
      <vt:lpstr>Do Now:  High Blood Glucose</vt:lpstr>
      <vt:lpstr>What organs are involved in energy metabolism?</vt:lpstr>
      <vt:lpstr>The liver is the MASTER REGULATOR: It stores and un-stores energy, and makes new glucose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Un-storing glucose:  1.  Glycogen is used first! (~24 hours)</vt:lpstr>
      <vt:lpstr>When glycogen is running low (fasting): 2.  Amino acids are used for gluconeogenesis &amp; energy</vt:lpstr>
      <vt:lpstr> 2.  Lipolysis creates Acetyl CoA (happens at the same time as gluconeogenesis)</vt:lpstr>
      <vt:lpstr>3.  After several days of fasting we rely solely on the adipose!</vt:lpstr>
      <vt:lpstr>Putting it all together Un-Storing Energy  </vt:lpstr>
      <vt:lpstr>Worksheet 2.4  </vt:lpstr>
      <vt:lpstr>PowerPoint Presentation</vt:lpstr>
      <vt:lpstr>Wrap Up:  Un-Storing Energy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Eagle</cp:lastModifiedBy>
  <cp:revision>331</cp:revision>
  <cp:lastPrinted>2010-11-09T17:54:24Z</cp:lastPrinted>
  <dcterms:created xsi:type="dcterms:W3CDTF">2012-01-20T17:36:20Z</dcterms:created>
  <dcterms:modified xsi:type="dcterms:W3CDTF">2019-02-06T19:04:14Z</dcterms:modified>
</cp:coreProperties>
</file>